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2"/>
  </p:notesMasterIdLst>
  <p:sldIdLst>
    <p:sldId id="256" r:id="rId2"/>
    <p:sldId id="273" r:id="rId3"/>
    <p:sldId id="274" r:id="rId4"/>
    <p:sldId id="257" r:id="rId5"/>
    <p:sldId id="260" r:id="rId6"/>
    <p:sldId id="261" r:id="rId7"/>
    <p:sldId id="262" r:id="rId8"/>
    <p:sldId id="263" r:id="rId9"/>
    <p:sldId id="264" r:id="rId10"/>
    <p:sldId id="266" r:id="rId11"/>
    <p:sldId id="265" r:id="rId12"/>
    <p:sldId id="267" r:id="rId13"/>
    <p:sldId id="268" r:id="rId14"/>
    <p:sldId id="270" r:id="rId15"/>
    <p:sldId id="271" r:id="rId16"/>
    <p:sldId id="269"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72" r:id="rId31"/>
  </p:sldIdLst>
  <p:sldSz cx="9144000" cy="6858000" type="screen4x3"/>
  <p:notesSz cx="7004050" cy="929005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smtClean="0">
                <a:latin typeface="Arial" pitchFamily="34" charset="0"/>
              </a:defRPr>
            </a:lvl1pPr>
          </a:lstStyle>
          <a:p>
            <a:pPr>
              <a:defRPr/>
            </a:pPr>
            <a:endParaRPr lang="en-US"/>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smtClean="0">
                <a:latin typeface="Arial" pitchFamily="34" charset="0"/>
              </a:defRPr>
            </a:lvl1pPr>
          </a:lstStyle>
          <a:p>
            <a:pPr>
              <a:defRPr/>
            </a:pPr>
            <a:fld id="{3C34F71F-3D15-4740-8D3E-78BC74366290}" type="datetimeFigureOut">
              <a:rPr lang="en-US"/>
              <a:pPr>
                <a:defRPr/>
              </a:pPr>
              <a:t>12/23/2015</a:t>
            </a:fld>
            <a:endParaRPr lang="en-US"/>
          </a:p>
        </p:txBody>
      </p:sp>
      <p:sp>
        <p:nvSpPr>
          <p:cNvPr id="4" name="Slide Image Placeholder 3"/>
          <p:cNvSpPr>
            <a:spLocks noGrp="1" noRot="1" noChangeAspect="1"/>
          </p:cNvSpPr>
          <p:nvPr>
            <p:ph type="sldImg" idx="2"/>
          </p:nvPr>
        </p:nvSpPr>
        <p:spPr>
          <a:xfrm>
            <a:off x="1179513" y="696913"/>
            <a:ext cx="4645025" cy="348297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0088" y="4413250"/>
            <a:ext cx="5603875" cy="417988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3325"/>
            <a:ext cx="3035300" cy="465138"/>
          </a:xfrm>
          <a:prstGeom prst="rect">
            <a:avLst/>
          </a:prstGeom>
        </p:spPr>
        <p:txBody>
          <a:bodyPr vert="horz" lIns="91440" tIns="45720" rIns="91440" bIns="45720" rtlCol="0" anchor="b"/>
          <a:lstStyle>
            <a:lvl1pPr algn="l">
              <a:defRPr sz="1200" smtClean="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67163" y="8823325"/>
            <a:ext cx="3035300" cy="465138"/>
          </a:xfrm>
          <a:prstGeom prst="rect">
            <a:avLst/>
          </a:prstGeom>
        </p:spPr>
        <p:txBody>
          <a:bodyPr vert="horz" lIns="91440" tIns="45720" rIns="91440" bIns="45720" rtlCol="0" anchor="b"/>
          <a:lstStyle>
            <a:lvl1pPr algn="r">
              <a:defRPr sz="1200" smtClean="0">
                <a:latin typeface="Arial" pitchFamily="34" charset="0"/>
              </a:defRPr>
            </a:lvl1pPr>
          </a:lstStyle>
          <a:p>
            <a:pPr>
              <a:defRPr/>
            </a:pPr>
            <a:fld id="{C67D605B-C5AA-48DE-8622-F6189C1A5035}" type="slidenum">
              <a:rPr lang="en-US"/>
              <a:pPr>
                <a:defRPr/>
              </a:pPr>
              <a:t>‹#›</a:t>
            </a:fld>
            <a:endParaRPr lang="en-US"/>
          </a:p>
        </p:txBody>
      </p:sp>
    </p:spTree>
    <p:extLst>
      <p:ext uri="{BB962C8B-B14F-4D97-AF65-F5344CB8AC3E}">
        <p14:creationId xmlns:p14="http://schemas.microsoft.com/office/powerpoint/2010/main" xmlns="" val="38658491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1AD1DA-97CE-4561-A198-8F9E1FEECA85}" type="slidenum">
              <a:rPr lang="en-US">
                <a:latin typeface="Arial" charset="0"/>
              </a:rPr>
              <a:pPr/>
              <a:t>2</a:t>
            </a:fld>
            <a:endParaRPr lang="en-US">
              <a:latin typeface="Arial" charset="0"/>
            </a:endParaRPr>
          </a:p>
        </p:txBody>
      </p:sp>
    </p:spTree>
    <p:extLst>
      <p:ext uri="{BB962C8B-B14F-4D97-AF65-F5344CB8AC3E}">
        <p14:creationId xmlns:p14="http://schemas.microsoft.com/office/powerpoint/2010/main" xmlns="" val="3409459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927100"/>
            <a:ext cx="8991600" cy="4495800"/>
            <a:chOff x="0" y="584"/>
            <a:chExt cx="5664" cy="2832"/>
          </a:xfrm>
        </p:grpSpPr>
        <p:sp>
          <p:nvSpPr>
            <p:cNvPr id="5"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8" name="Line 6"/>
            <p:cNvSpPr>
              <a:spLocks noChangeShapeType="1"/>
            </p:cNvSpPr>
            <p:nvPr userDrawn="1"/>
          </p:nvSpPr>
          <p:spPr bwMode="auto">
            <a:xfrm>
              <a:off x="0" y="1928"/>
              <a:ext cx="5232" cy="0"/>
            </a:xfrm>
            <a:prstGeom prst="line">
              <a:avLst/>
            </a:prstGeom>
            <a:noFill/>
            <a:ln w="50800">
              <a:solidFill>
                <a:schemeClr val="bg1"/>
              </a:solidFill>
              <a:round/>
              <a:headEnd/>
              <a:tailEnd/>
            </a:ln>
            <a:effectLst/>
          </p:spPr>
          <p:txBody>
            <a:bodyPr/>
            <a:lstStyle/>
            <a:p>
              <a:pPr>
                <a:defRPr/>
              </a:pPr>
              <a:endParaRPr lang="en-US">
                <a:latin typeface="Arial" pitchFamily="34" charset="0"/>
              </a:endParaRPr>
            </a:p>
          </p:txBody>
        </p:sp>
      </p:grpSp>
      <p:sp>
        <p:nvSpPr>
          <p:cNvPr id="82951" name="Rectangle 7"/>
          <p:cNvSpPr>
            <a:spLocks noGrp="1" noChangeArrowheads="1"/>
          </p:cNvSpPr>
          <p:nvPr>
            <p:ph type="ctrTitle"/>
          </p:nvPr>
        </p:nvSpPr>
        <p:spPr>
          <a:xfrm>
            <a:off x="228600" y="1427163"/>
            <a:ext cx="8077200" cy="1609725"/>
          </a:xfrm>
        </p:spPr>
        <p:txBody>
          <a:bodyPr/>
          <a:lstStyle>
            <a:lvl1pPr>
              <a:defRPr sz="4600"/>
            </a:lvl1pPr>
          </a:lstStyle>
          <a:p>
            <a:r>
              <a:rPr lang="en-US"/>
              <a:t>Click to edit Master title style</a:t>
            </a:r>
          </a:p>
        </p:txBody>
      </p:sp>
      <p:sp>
        <p:nvSpPr>
          <p:cNvPr id="82952"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n-US"/>
              <a:t>Click to edit Master subtitle style</a:t>
            </a:r>
          </a:p>
        </p:txBody>
      </p:sp>
      <p:sp>
        <p:nvSpPr>
          <p:cNvPr id="9" name="Rectangle 9"/>
          <p:cNvSpPr>
            <a:spLocks noGrp="1" noChangeArrowheads="1"/>
          </p:cNvSpPr>
          <p:nvPr>
            <p:ph type="dt" sz="half" idx="10"/>
          </p:nvPr>
        </p:nvSpPr>
        <p:spPr>
          <a:xfrm>
            <a:off x="457200" y="6248400"/>
            <a:ext cx="2133600" cy="471488"/>
          </a:xfrm>
        </p:spPr>
        <p:txBody>
          <a:bodyPr/>
          <a:lstStyle>
            <a:lvl1pPr>
              <a:defRPr smtClean="0"/>
            </a:lvl1pPr>
          </a:lstStyle>
          <a:p>
            <a:pPr>
              <a:defRPr/>
            </a:pPr>
            <a:endParaRPr lang="en-US"/>
          </a:p>
        </p:txBody>
      </p:sp>
      <p:sp>
        <p:nvSpPr>
          <p:cNvPr id="10" name="Rectangle 10"/>
          <p:cNvSpPr>
            <a:spLocks noGrp="1" noChangeArrowheads="1"/>
          </p:cNvSpPr>
          <p:nvPr>
            <p:ph type="ftr" sz="quarter" idx="11"/>
          </p:nvPr>
        </p:nvSpPr>
        <p:spPr>
          <a:xfrm>
            <a:off x="3124200" y="6253163"/>
            <a:ext cx="3124200" cy="457200"/>
          </a:xfrm>
        </p:spPr>
        <p:txBody>
          <a:bodyPr/>
          <a:lstStyle>
            <a:lvl1pPr>
              <a:defRPr smtClean="0">
                <a:latin typeface="Times New Roman" pitchFamily="18" charset="0"/>
              </a:defRPr>
            </a:lvl1pPr>
          </a:lstStyle>
          <a:p>
            <a:pPr>
              <a:defRPr/>
            </a:pPr>
            <a:r>
              <a:rPr lang="en-US"/>
              <a:t>Copyright © NST 2009 , All rights reserved.</a:t>
            </a:r>
          </a:p>
        </p:txBody>
      </p:sp>
      <p:sp>
        <p:nvSpPr>
          <p:cNvPr id="11" name="Rectangle 11"/>
          <p:cNvSpPr>
            <a:spLocks noGrp="1" noChangeArrowheads="1"/>
          </p:cNvSpPr>
          <p:nvPr>
            <p:ph type="sldNum" sz="quarter" idx="12"/>
          </p:nvPr>
        </p:nvSpPr>
        <p:spPr>
          <a:xfrm>
            <a:off x="6553200" y="6248400"/>
            <a:ext cx="2133600" cy="471488"/>
          </a:xfrm>
        </p:spPr>
        <p:txBody>
          <a:bodyPr/>
          <a:lstStyle>
            <a:lvl1pPr>
              <a:defRPr smtClean="0"/>
            </a:lvl1pPr>
          </a:lstStyle>
          <a:p>
            <a:pPr>
              <a:defRPr/>
            </a:pPr>
            <a:fld id="{84E7693D-2168-4D77-90D1-31726336560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DFB870B7-C859-4E87-88E1-BE5DA474C59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EA07C7E-537D-4146-B5D1-95EA5AE49C4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6F91EF8-BC36-48C0-8F20-C2D7C4F4DEB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8C897E4-F724-4BD3-B917-BC98BAF580A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D12D8DA7-F4C9-4CDF-A33E-7049EB9752B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95845649-6DF4-40FC-B74E-10A7CC85D94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BBEE35BA-5CA6-4239-87CE-C1838A4034F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07D5B89D-F45D-4FA7-B780-073812B782C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E0698A7D-3BBE-4F2D-A53E-D6A5522CBE4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22B4FA64-749C-4615-B083-E6DDDE40A8E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81923"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81924"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81925" name="Line 5"/>
            <p:cNvSpPr>
              <a:spLocks noChangeShapeType="1"/>
            </p:cNvSpPr>
            <p:nvPr/>
          </p:nvSpPr>
          <p:spPr bwMode="auto">
            <a:xfrm>
              <a:off x="0" y="768"/>
              <a:ext cx="5088" cy="0"/>
            </a:xfrm>
            <a:prstGeom prst="line">
              <a:avLst/>
            </a:prstGeom>
            <a:noFill/>
            <a:ln w="38100">
              <a:solidFill>
                <a:schemeClr val="bg1"/>
              </a:solidFill>
              <a:round/>
              <a:headEnd/>
              <a:tailEnd/>
            </a:ln>
            <a:effectLst/>
          </p:spPr>
          <p:txBody>
            <a:bodyPr/>
            <a:lstStyle/>
            <a:p>
              <a:pPr>
                <a:defRPr/>
              </a:pPr>
              <a:endParaRPr lang="en-US">
                <a:latin typeface="Arial" pitchFamily="34" charset="0"/>
              </a:endParaRPr>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pitchFamily="34" charset="0"/>
              </a:defRPr>
            </a:lvl1pPr>
          </a:lstStyle>
          <a:p>
            <a:pPr>
              <a:defRPr/>
            </a:pPr>
            <a:endParaRPr lang="en-US"/>
          </a:p>
        </p:txBody>
      </p:sp>
      <p:sp>
        <p:nvSpPr>
          <p:cNvPr id="8192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Arial" pitchFamily="34" charset="0"/>
              </a:defRPr>
            </a:lvl1pPr>
          </a:lstStyle>
          <a:p>
            <a:pPr>
              <a:defRPr/>
            </a:pPr>
            <a:endParaRPr lang="en-US"/>
          </a:p>
        </p:txBody>
      </p:sp>
      <p:sp>
        <p:nvSpPr>
          <p:cNvPr id="8193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Black" pitchFamily="34" charset="0"/>
              </a:defRPr>
            </a:lvl1pPr>
          </a:lstStyle>
          <a:p>
            <a:pPr>
              <a:defRPr/>
            </a:pPr>
            <a:fld id="{CF2CA899-A208-45F6-9671-A1E95937B36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pitchFamily="34" charset="0"/>
        </a:defRPr>
      </a:lvl2pPr>
      <a:lvl3pPr algn="l" rtl="0" eaLnBrk="0" fontAlgn="base" hangingPunct="0">
        <a:spcBef>
          <a:spcPct val="0"/>
        </a:spcBef>
        <a:spcAft>
          <a:spcPct val="0"/>
        </a:spcAft>
        <a:defRPr sz="4200">
          <a:solidFill>
            <a:schemeClr val="tx2"/>
          </a:solidFill>
          <a:latin typeface="Arial" pitchFamily="34" charset="0"/>
        </a:defRPr>
      </a:lvl3pPr>
      <a:lvl4pPr algn="l" rtl="0" eaLnBrk="0" fontAlgn="base" hangingPunct="0">
        <a:spcBef>
          <a:spcPct val="0"/>
        </a:spcBef>
        <a:spcAft>
          <a:spcPct val="0"/>
        </a:spcAft>
        <a:defRPr sz="4200">
          <a:solidFill>
            <a:schemeClr val="tx2"/>
          </a:solidFill>
          <a:latin typeface="Arial" pitchFamily="34" charset="0"/>
        </a:defRPr>
      </a:lvl4pPr>
      <a:lvl5pPr algn="l" rtl="0" eaLnBrk="0" fontAlgn="base" hangingPunct="0">
        <a:spcBef>
          <a:spcPct val="0"/>
        </a:spcBef>
        <a:spcAft>
          <a:spcPct val="0"/>
        </a:spcAft>
        <a:defRPr sz="4200">
          <a:solidFill>
            <a:schemeClr val="tx2"/>
          </a:solidFill>
          <a:latin typeface="Arial" pitchFamily="34" charset="0"/>
        </a:defRPr>
      </a:lvl5pPr>
      <a:lvl6pPr marL="457200" algn="l" rtl="0" fontAlgn="base">
        <a:spcBef>
          <a:spcPct val="0"/>
        </a:spcBef>
        <a:spcAft>
          <a:spcPct val="0"/>
        </a:spcAft>
        <a:defRPr sz="4200">
          <a:solidFill>
            <a:schemeClr val="tx2"/>
          </a:solidFill>
          <a:latin typeface="Arial" pitchFamily="34" charset="0"/>
        </a:defRPr>
      </a:lvl6pPr>
      <a:lvl7pPr marL="914400" algn="l" rtl="0" fontAlgn="base">
        <a:spcBef>
          <a:spcPct val="0"/>
        </a:spcBef>
        <a:spcAft>
          <a:spcPct val="0"/>
        </a:spcAft>
        <a:defRPr sz="4200">
          <a:solidFill>
            <a:schemeClr val="tx2"/>
          </a:solidFill>
          <a:latin typeface="Arial" pitchFamily="34" charset="0"/>
        </a:defRPr>
      </a:lvl7pPr>
      <a:lvl8pPr marL="1371600" algn="l" rtl="0" fontAlgn="base">
        <a:spcBef>
          <a:spcPct val="0"/>
        </a:spcBef>
        <a:spcAft>
          <a:spcPct val="0"/>
        </a:spcAft>
        <a:defRPr sz="4200">
          <a:solidFill>
            <a:schemeClr val="tx2"/>
          </a:solidFill>
          <a:latin typeface="Arial" pitchFamily="34" charset="0"/>
        </a:defRPr>
      </a:lvl8pPr>
      <a:lvl9pPr marL="1828800" algn="l" rtl="0" fontAlgn="base">
        <a:spcBef>
          <a:spcPct val="0"/>
        </a:spcBef>
        <a:spcAft>
          <a:spcPct val="0"/>
        </a:spcAft>
        <a:defRPr sz="4200">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
          <p:cNvSpPr>
            <a:spLocks noGrp="1" noChangeArrowheads="1"/>
          </p:cNvSpPr>
          <p:nvPr>
            <p:ph type="ftr" sz="quarter" idx="11"/>
          </p:nvPr>
        </p:nvSpPr>
        <p:spPr>
          <a:noFill/>
        </p:spPr>
        <p:txBody>
          <a:bodyPr/>
          <a:lstStyle/>
          <a:p>
            <a:r>
              <a:rPr lang="en-US" dirty="0"/>
              <a:t>For Internal use only</a:t>
            </a:r>
            <a:endParaRPr lang="en-US" dirty="0">
              <a:latin typeface="Arial" charset="0"/>
            </a:endParaRPr>
          </a:p>
          <a:p>
            <a:endParaRPr lang="en-US" dirty="0"/>
          </a:p>
        </p:txBody>
      </p:sp>
      <p:sp>
        <p:nvSpPr>
          <p:cNvPr id="3075" name="Rectangle 2"/>
          <p:cNvSpPr>
            <a:spLocks noGrp="1" noChangeArrowheads="1"/>
          </p:cNvSpPr>
          <p:nvPr>
            <p:ph type="ctrTitle"/>
          </p:nvPr>
        </p:nvSpPr>
        <p:spPr/>
        <p:txBody>
          <a:bodyPr/>
          <a:lstStyle/>
          <a:p>
            <a:pPr eaLnBrk="1" hangingPunct="1"/>
            <a:r>
              <a:rPr lang="en-US" smtClean="0"/>
              <a:t>Engineering Processes</a:t>
            </a:r>
          </a:p>
        </p:txBody>
      </p:sp>
      <p:sp>
        <p:nvSpPr>
          <p:cNvPr id="3076" name="Rectangle 3"/>
          <p:cNvSpPr>
            <a:spLocks noGrp="1" noChangeArrowheads="1"/>
          </p:cNvSpPr>
          <p:nvPr>
            <p:ph type="subTitle" idx="1"/>
          </p:nvPr>
        </p:nvSpPr>
        <p:spPr/>
        <p:txBody>
          <a:bodyPr/>
          <a:lstStyle/>
          <a:p>
            <a:pPr algn="r" eaLnBrk="1" hangingPunct="1">
              <a:lnSpc>
                <a:spcPct val="90000"/>
              </a:lnSpc>
            </a:pPr>
            <a:endParaRPr lang="en-US" sz="1600" smtClean="0"/>
          </a:p>
          <a:p>
            <a:pPr algn="r" eaLnBrk="1" hangingPunct="1">
              <a:lnSpc>
                <a:spcPct val="90000"/>
              </a:lnSpc>
            </a:pPr>
            <a:endParaRPr lang="en-US" sz="1600" smtClean="0"/>
          </a:p>
          <a:p>
            <a:pPr algn="r" eaLnBrk="1" hangingPunct="1">
              <a:lnSpc>
                <a:spcPct val="90000"/>
              </a:lnSpc>
            </a:pPr>
            <a:endParaRPr lang="en-US" sz="1600" smtClean="0"/>
          </a:p>
          <a:p>
            <a:pPr algn="r" eaLnBrk="1" hangingPunct="1">
              <a:lnSpc>
                <a:spcPct val="90000"/>
              </a:lnSpc>
            </a:pPr>
            <a:endParaRPr lang="en-US" sz="1600" smtClean="0"/>
          </a:p>
          <a:p>
            <a:pPr algn="r" eaLnBrk="1" hangingPunct="1">
              <a:lnSpc>
                <a:spcPct val="90000"/>
              </a:lnSpc>
            </a:pPr>
            <a:endParaRPr lang="en-US" sz="16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Product Integration</a:t>
            </a:r>
          </a:p>
        </p:txBody>
      </p:sp>
      <p:sp>
        <p:nvSpPr>
          <p:cNvPr id="1229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en-US" sz="2400" dirty="0" smtClean="0"/>
              <a:t>The purpose of Product Integration (PI) is to assemble the product from the product components, ensure that the product, as integrated, functions properly, and deliver the product </a:t>
            </a:r>
          </a:p>
          <a:p>
            <a:pPr marL="0" indent="0" eaLnBrk="1" hangingPunct="1">
              <a:lnSpc>
                <a:spcPct val="80000"/>
              </a:lnSpc>
              <a:buFont typeface="Wingdings" pitchFamily="2" charset="2"/>
              <a:buNone/>
            </a:pPr>
            <a:endParaRPr lang="en-US" sz="2400" dirty="0" smtClean="0"/>
          </a:p>
          <a:p>
            <a:pPr marL="0" indent="0" algn="just" eaLnBrk="1" hangingPunct="1">
              <a:lnSpc>
                <a:spcPct val="80000"/>
              </a:lnSpc>
              <a:buFont typeface="Wingdings" pitchFamily="2" charset="2"/>
              <a:buNone/>
            </a:pPr>
            <a:r>
              <a:rPr lang="en-US" sz="2400" dirty="0" smtClean="0"/>
              <a:t>A critical aspect of product integration is the management of internal and external interfaces of the products and product components to ensure compatibility among the interfaces. Attention should be paid to interface management throughout the project. </a:t>
            </a:r>
          </a:p>
          <a:p>
            <a:pPr marL="0" indent="0" eaLnBrk="1" hangingPunct="1">
              <a:lnSpc>
                <a:spcPct val="80000"/>
              </a:lnSpc>
              <a:buFont typeface="Wingdings" pitchFamily="2" charset="2"/>
              <a:buNone/>
            </a:pPr>
            <a:endParaRPr lang="en-US" sz="2400" dirty="0" smtClean="0"/>
          </a:p>
          <a:p>
            <a:pPr marL="0" indent="0" eaLnBrk="1" hangingPunct="1">
              <a:lnSpc>
                <a:spcPct val="80000"/>
              </a:lnSpc>
              <a:buFont typeface="Wingdings" pitchFamily="2" charset="2"/>
              <a:buNone/>
            </a:pPr>
            <a:r>
              <a:rPr lang="en-US" sz="2400" b="1" dirty="0" smtClean="0"/>
              <a:t>Reference Process (QMS)</a:t>
            </a:r>
            <a:r>
              <a:rPr lang="en-US" sz="2400" dirty="0" smtClean="0"/>
              <a:t> :SDLC</a:t>
            </a:r>
          </a:p>
          <a:p>
            <a:pPr marL="0" indent="0" eaLnBrk="1" hangingPunct="1">
              <a:lnSpc>
                <a:spcPct val="80000"/>
              </a:lnSpc>
              <a:buFont typeface="Wingdings" pitchFamily="2" charset="2"/>
              <a:buNone/>
            </a:pPr>
            <a:r>
              <a:rPr lang="en-US" sz="2400" b="1" dirty="0" smtClean="0"/>
              <a:t>Key Players\Group</a:t>
            </a:r>
            <a:r>
              <a:rPr lang="en-US" sz="2400" dirty="0" smtClean="0"/>
              <a:t>: Engineering Group </a:t>
            </a:r>
            <a:r>
              <a:rPr lang="en-US" sz="2400" dirty="0" err="1" smtClean="0"/>
              <a:t>members,PM</a:t>
            </a: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Product Integration Step by Step</a:t>
            </a:r>
          </a:p>
        </p:txBody>
      </p:sp>
      <p:sp>
        <p:nvSpPr>
          <p:cNvPr id="13315"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b="1" smtClean="0"/>
              <a:t>Prepare for Product Integration</a:t>
            </a:r>
          </a:p>
          <a:p>
            <a:pPr lvl="1" eaLnBrk="1" hangingPunct="1">
              <a:lnSpc>
                <a:spcPct val="90000"/>
              </a:lnSpc>
            </a:pPr>
            <a:r>
              <a:rPr lang="en-US" b="1" smtClean="0"/>
              <a:t>Determine Integration Sequence</a:t>
            </a:r>
            <a:r>
              <a:rPr lang="en-US" smtClean="0"/>
              <a:t> </a:t>
            </a:r>
          </a:p>
          <a:p>
            <a:pPr lvl="1" eaLnBrk="1" hangingPunct="1">
              <a:lnSpc>
                <a:spcPct val="90000"/>
              </a:lnSpc>
            </a:pPr>
            <a:r>
              <a:rPr lang="en-US" b="1" smtClean="0"/>
              <a:t>Establish the Product Integration Environment</a:t>
            </a:r>
          </a:p>
          <a:p>
            <a:pPr lvl="1" eaLnBrk="1" hangingPunct="1">
              <a:lnSpc>
                <a:spcPct val="90000"/>
              </a:lnSpc>
            </a:pPr>
            <a:endParaRPr lang="en-US" b="1" smtClean="0"/>
          </a:p>
          <a:p>
            <a:pPr marL="0" indent="0" eaLnBrk="1" hangingPunct="1">
              <a:lnSpc>
                <a:spcPct val="90000"/>
              </a:lnSpc>
              <a:buFont typeface="Wingdings" pitchFamily="2" charset="2"/>
              <a:buNone/>
            </a:pPr>
            <a:r>
              <a:rPr lang="en-US" b="1" smtClean="0"/>
              <a:t>Ensure Interface Compatibility</a:t>
            </a:r>
            <a:r>
              <a:rPr lang="en-US" smtClean="0"/>
              <a:t> </a:t>
            </a:r>
            <a:endParaRPr lang="en-US" b="1" smtClean="0"/>
          </a:p>
          <a:p>
            <a:pPr lvl="1" eaLnBrk="1" hangingPunct="1">
              <a:lnSpc>
                <a:spcPct val="90000"/>
              </a:lnSpc>
            </a:pPr>
            <a:r>
              <a:rPr lang="en-US" smtClean="0"/>
              <a:t> </a:t>
            </a:r>
            <a:r>
              <a:rPr lang="en-US" b="1" smtClean="0"/>
              <a:t>Review Interface Descriptions for Completeness</a:t>
            </a:r>
            <a:r>
              <a:rPr lang="en-US" smtClean="0"/>
              <a:t> .</a:t>
            </a:r>
          </a:p>
          <a:p>
            <a:pPr lvl="1" eaLnBrk="1" hangingPunct="1">
              <a:lnSpc>
                <a:spcPct val="90000"/>
              </a:lnSpc>
            </a:pPr>
            <a:r>
              <a:rPr lang="en-US" b="1" smtClean="0"/>
              <a:t>Manage Interfaces</a:t>
            </a:r>
            <a:r>
              <a:rPr lang="en-US" smtClean="0"/>
              <a:t> </a:t>
            </a:r>
          </a:p>
          <a:p>
            <a:pPr lvl="1" eaLnBrk="1" hangingPunct="1">
              <a:lnSpc>
                <a:spcPct val="90000"/>
              </a:lnSpc>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Product Integration Step by Step</a:t>
            </a:r>
          </a:p>
        </p:txBody>
      </p:sp>
      <p:sp>
        <p:nvSpPr>
          <p:cNvPr id="14339"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800" b="1" smtClean="0"/>
              <a:t>Assemble Product Components and Deliver the Product</a:t>
            </a:r>
            <a:r>
              <a:rPr lang="en-US" sz="2800" smtClean="0"/>
              <a:t> </a:t>
            </a:r>
          </a:p>
          <a:p>
            <a:pPr lvl="1" eaLnBrk="1" hangingPunct="1">
              <a:lnSpc>
                <a:spcPct val="90000"/>
              </a:lnSpc>
            </a:pPr>
            <a:r>
              <a:rPr lang="en-US" sz="2400" b="1" smtClean="0"/>
              <a:t>Confirm Readiness of Product Components for Integration</a:t>
            </a:r>
            <a:endParaRPr lang="en-US" sz="2400" smtClean="0"/>
          </a:p>
          <a:p>
            <a:pPr lvl="1" eaLnBrk="1" hangingPunct="1">
              <a:lnSpc>
                <a:spcPct val="90000"/>
              </a:lnSpc>
            </a:pPr>
            <a:r>
              <a:rPr lang="en-US" sz="2400" b="1" smtClean="0"/>
              <a:t>Assemble Product Components</a:t>
            </a:r>
            <a:r>
              <a:rPr lang="en-US" sz="2400" smtClean="0"/>
              <a:t> </a:t>
            </a:r>
          </a:p>
          <a:p>
            <a:pPr lvl="1" eaLnBrk="1" hangingPunct="1">
              <a:lnSpc>
                <a:spcPct val="90000"/>
              </a:lnSpc>
            </a:pPr>
            <a:r>
              <a:rPr lang="en-US" sz="2400" b="1" smtClean="0"/>
              <a:t>Evaluate Assembled Product Components</a:t>
            </a:r>
            <a:r>
              <a:rPr lang="en-US" sz="2400" smtClean="0"/>
              <a:t> </a:t>
            </a:r>
          </a:p>
          <a:p>
            <a:pPr lvl="1" eaLnBrk="1" hangingPunct="1">
              <a:lnSpc>
                <a:spcPct val="90000"/>
              </a:lnSpc>
            </a:pPr>
            <a:r>
              <a:rPr lang="en-US" sz="2400" b="1" smtClean="0"/>
              <a:t>Package and Deliver the Product or Product Component</a:t>
            </a:r>
            <a:r>
              <a:rPr lang="en-US" sz="2400" smtClean="0"/>
              <a:t> </a:t>
            </a:r>
          </a:p>
          <a:p>
            <a:pPr lvl="1" eaLnBrk="1" hangingPunct="1">
              <a:lnSpc>
                <a:spcPct val="90000"/>
              </a:lnSpc>
            </a:pPr>
            <a:endParaRPr lang="en-US" sz="2400" smtClean="0"/>
          </a:p>
          <a:p>
            <a:pPr lvl="1" eaLnBrk="1" hangingPunct="1">
              <a:lnSpc>
                <a:spcPct val="90000"/>
              </a:lnSpc>
              <a:buFont typeface="Wingdings" pitchFamily="2" charset="2"/>
              <a:buNone/>
            </a:pPr>
            <a:r>
              <a:rPr lang="en-US" sz="2400" smtClean="0"/>
              <a:t>Artifacts: User Manual , Required documentation , Copyrights and Security of the software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Verification</a:t>
            </a:r>
          </a:p>
        </p:txBody>
      </p:sp>
      <p:sp>
        <p:nvSpPr>
          <p:cNvPr id="15363" name="Rectangle 3"/>
          <p:cNvSpPr>
            <a:spLocks noGrp="1" noChangeArrowheads="1"/>
          </p:cNvSpPr>
          <p:nvPr>
            <p:ph type="body" idx="1"/>
          </p:nvPr>
        </p:nvSpPr>
        <p:spPr/>
        <p:txBody>
          <a:bodyPr/>
          <a:lstStyle/>
          <a:p>
            <a:pPr marL="0" indent="0" eaLnBrk="1" hangingPunct="1">
              <a:buFont typeface="Wingdings" pitchFamily="2" charset="2"/>
              <a:buNone/>
            </a:pPr>
            <a:r>
              <a:rPr lang="en-US" sz="2800" smtClean="0"/>
              <a:t>The purpose of Verification (VER) is to ensure that selected work products meet their specified requirements.</a:t>
            </a:r>
          </a:p>
          <a:p>
            <a:pPr marL="0" indent="0" eaLnBrk="1" hangingPunct="1">
              <a:buFont typeface="Wingdings" pitchFamily="2" charset="2"/>
              <a:buNone/>
            </a:pPr>
            <a:endParaRPr lang="en-US" sz="2800" smtClean="0"/>
          </a:p>
          <a:p>
            <a:pPr marL="0" indent="0" eaLnBrk="1" hangingPunct="1">
              <a:buFont typeface="Wingdings" pitchFamily="2" charset="2"/>
              <a:buNone/>
            </a:pPr>
            <a:r>
              <a:rPr lang="en-US" sz="2800" b="1" smtClean="0"/>
              <a:t>Reference Process (QMS)</a:t>
            </a:r>
            <a:r>
              <a:rPr lang="en-US" sz="2800" smtClean="0"/>
              <a:t> </a:t>
            </a:r>
            <a:r>
              <a:rPr lang="en-US" sz="2800" b="1" smtClean="0"/>
              <a:t>:</a:t>
            </a:r>
            <a:r>
              <a:rPr lang="en-US" sz="2800" smtClean="0"/>
              <a:t>SDLC,Review Process</a:t>
            </a:r>
          </a:p>
          <a:p>
            <a:pPr marL="0" indent="0" eaLnBrk="1" hangingPunct="1">
              <a:buFont typeface="Wingdings" pitchFamily="2" charset="2"/>
              <a:buNone/>
            </a:pPr>
            <a:r>
              <a:rPr lang="en-US" sz="2800" b="1" smtClean="0"/>
              <a:t>Reference Guidelines	    :</a:t>
            </a:r>
            <a:r>
              <a:rPr lang="en-US" sz="2800" smtClean="0"/>
              <a:t>Review Guidelines</a:t>
            </a:r>
          </a:p>
          <a:p>
            <a:pPr marL="0" indent="0" eaLnBrk="1" hangingPunct="1">
              <a:buFont typeface="Wingdings" pitchFamily="2" charset="2"/>
              <a:buNone/>
            </a:pPr>
            <a:r>
              <a:rPr lang="en-US" sz="2800" b="1" smtClean="0"/>
              <a:t>Key Players\Group</a:t>
            </a:r>
            <a:r>
              <a:rPr lang="en-US" sz="2800" smtClean="0"/>
              <a:t>: Engineering Group members, Testing Team.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Verification Step by Step</a:t>
            </a:r>
          </a:p>
        </p:txBody>
      </p:sp>
      <p:sp>
        <p:nvSpPr>
          <p:cNvPr id="16387" name="Rectangle 3"/>
          <p:cNvSpPr>
            <a:spLocks noGrp="1" noChangeArrowheads="1"/>
          </p:cNvSpPr>
          <p:nvPr>
            <p:ph type="body" idx="1"/>
          </p:nvPr>
        </p:nvSpPr>
        <p:spPr/>
        <p:txBody>
          <a:bodyPr/>
          <a:lstStyle/>
          <a:p>
            <a:pPr marL="0" indent="0" eaLnBrk="1" hangingPunct="1">
              <a:lnSpc>
                <a:spcPct val="80000"/>
              </a:lnSpc>
              <a:buFont typeface="Wingdings" pitchFamily="2" charset="2"/>
              <a:buNone/>
            </a:pPr>
            <a:r>
              <a:rPr lang="en-US" sz="2000" b="1" smtClean="0"/>
              <a:t>Prepare for Verification</a:t>
            </a:r>
            <a:r>
              <a:rPr lang="en-US" sz="2000" smtClean="0"/>
              <a:t> </a:t>
            </a:r>
          </a:p>
          <a:p>
            <a:pPr marL="796925" lvl="1" eaLnBrk="1" hangingPunct="1">
              <a:lnSpc>
                <a:spcPct val="80000"/>
              </a:lnSpc>
            </a:pPr>
            <a:r>
              <a:rPr lang="en-US" sz="1800" b="1" smtClean="0"/>
              <a:t>Select Work Products for Verification</a:t>
            </a:r>
            <a:r>
              <a:rPr lang="en-US" sz="1800" smtClean="0"/>
              <a:t> </a:t>
            </a:r>
          </a:p>
          <a:p>
            <a:pPr marL="796925" lvl="1" eaLnBrk="1" hangingPunct="1">
              <a:lnSpc>
                <a:spcPct val="80000"/>
              </a:lnSpc>
            </a:pPr>
            <a:r>
              <a:rPr lang="en-US" sz="1800" b="1" smtClean="0"/>
              <a:t>Establish the Verification Environment</a:t>
            </a:r>
            <a:r>
              <a:rPr lang="en-US" sz="1800" smtClean="0"/>
              <a:t> </a:t>
            </a:r>
          </a:p>
          <a:p>
            <a:pPr marL="796925" lvl="1" eaLnBrk="1" hangingPunct="1">
              <a:lnSpc>
                <a:spcPct val="80000"/>
              </a:lnSpc>
            </a:pPr>
            <a:r>
              <a:rPr lang="en-US" sz="1800" b="1" smtClean="0"/>
              <a:t>Establish Verification Procedures and Criteria</a:t>
            </a:r>
            <a:r>
              <a:rPr lang="en-US" sz="1800" smtClean="0"/>
              <a:t> </a:t>
            </a:r>
          </a:p>
          <a:p>
            <a:pPr marL="796925" lvl="1" eaLnBrk="1" hangingPunct="1">
              <a:lnSpc>
                <a:spcPct val="80000"/>
              </a:lnSpc>
            </a:pPr>
            <a:endParaRPr lang="en-US" sz="1800" smtClean="0"/>
          </a:p>
          <a:p>
            <a:pPr marL="0" indent="0" eaLnBrk="1" hangingPunct="1">
              <a:lnSpc>
                <a:spcPct val="80000"/>
              </a:lnSpc>
              <a:buFont typeface="Wingdings" pitchFamily="2" charset="2"/>
              <a:buNone/>
            </a:pPr>
            <a:r>
              <a:rPr lang="en-US" sz="2000" b="1" smtClean="0"/>
              <a:t>Perform Peer Reviews</a:t>
            </a:r>
          </a:p>
          <a:p>
            <a:pPr marL="796925" lvl="1" eaLnBrk="1" hangingPunct="1">
              <a:lnSpc>
                <a:spcPct val="80000"/>
              </a:lnSpc>
            </a:pPr>
            <a:r>
              <a:rPr lang="en-US" sz="1800" b="1" smtClean="0"/>
              <a:t>Prepare for Peer Reviews</a:t>
            </a:r>
            <a:r>
              <a:rPr lang="en-US" sz="1800" smtClean="0"/>
              <a:t> </a:t>
            </a:r>
          </a:p>
          <a:p>
            <a:pPr marL="796925" lvl="1" eaLnBrk="1" hangingPunct="1">
              <a:lnSpc>
                <a:spcPct val="80000"/>
              </a:lnSpc>
            </a:pPr>
            <a:r>
              <a:rPr lang="en-US" sz="1800" b="1" smtClean="0"/>
              <a:t>Conduct Peer Reviews</a:t>
            </a:r>
            <a:r>
              <a:rPr lang="en-US" sz="1800" smtClean="0"/>
              <a:t> </a:t>
            </a:r>
          </a:p>
          <a:p>
            <a:pPr marL="796925" lvl="1" eaLnBrk="1" hangingPunct="1">
              <a:lnSpc>
                <a:spcPct val="80000"/>
              </a:lnSpc>
            </a:pPr>
            <a:r>
              <a:rPr lang="en-US" sz="1800" b="1" smtClean="0"/>
              <a:t>Analyze Peer Review Data </a:t>
            </a:r>
          </a:p>
          <a:p>
            <a:pPr marL="796925" lvl="1" eaLnBrk="1" hangingPunct="1">
              <a:lnSpc>
                <a:spcPct val="80000"/>
              </a:lnSpc>
            </a:pPr>
            <a:endParaRPr lang="en-US" sz="1800" b="1" smtClean="0"/>
          </a:p>
          <a:p>
            <a:pPr marL="0" indent="0" eaLnBrk="1" hangingPunct="1">
              <a:lnSpc>
                <a:spcPct val="80000"/>
              </a:lnSpc>
              <a:buFont typeface="Wingdings" pitchFamily="2" charset="2"/>
              <a:buNone/>
            </a:pPr>
            <a:r>
              <a:rPr lang="en-US" sz="2000" b="1" smtClean="0"/>
              <a:t>Verify Selected Work Products</a:t>
            </a:r>
            <a:r>
              <a:rPr lang="en-US" sz="2000" smtClean="0"/>
              <a:t> </a:t>
            </a:r>
          </a:p>
          <a:p>
            <a:pPr marL="796925" lvl="1" eaLnBrk="1" hangingPunct="1">
              <a:lnSpc>
                <a:spcPct val="80000"/>
              </a:lnSpc>
            </a:pPr>
            <a:r>
              <a:rPr lang="en-US" sz="1800" b="1" smtClean="0"/>
              <a:t>Perform Verification</a:t>
            </a:r>
          </a:p>
          <a:p>
            <a:pPr marL="796925" lvl="1" eaLnBrk="1" hangingPunct="1">
              <a:lnSpc>
                <a:spcPct val="80000"/>
              </a:lnSpc>
            </a:pPr>
            <a:r>
              <a:rPr lang="en-US" sz="1800" b="1" smtClean="0"/>
              <a:t>Analyze Verification Results</a:t>
            </a:r>
            <a:r>
              <a:rPr lang="en-US" sz="1800" smtClean="0"/>
              <a:t> </a:t>
            </a:r>
            <a:br>
              <a:rPr lang="en-US" sz="1800" smtClean="0"/>
            </a:br>
            <a:endParaRPr lang="en-US" sz="1800" smtClean="0"/>
          </a:p>
          <a:p>
            <a:pPr marL="0" indent="0" eaLnBrk="1" hangingPunct="1">
              <a:lnSpc>
                <a:spcPct val="80000"/>
              </a:lnSpc>
              <a:buFont typeface="Wingdings" pitchFamily="2" charset="2"/>
              <a:buNone/>
            </a:pPr>
            <a:r>
              <a:rPr lang="en-US" sz="2000" b="1" smtClean="0"/>
              <a:t>Artifacts :Review Document.</a:t>
            </a:r>
            <a:endParaRPr lang="en-US" sz="20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Validation Step by Step</a:t>
            </a:r>
          </a:p>
        </p:txBody>
      </p:sp>
      <p:sp>
        <p:nvSpPr>
          <p:cNvPr id="17411" name="Rectangle 3"/>
          <p:cNvSpPr>
            <a:spLocks noGrp="1" noChangeArrowheads="1"/>
          </p:cNvSpPr>
          <p:nvPr>
            <p:ph type="body" idx="1"/>
          </p:nvPr>
        </p:nvSpPr>
        <p:spPr/>
        <p:txBody>
          <a:bodyPr/>
          <a:lstStyle/>
          <a:p>
            <a:pPr marL="0" indent="0" eaLnBrk="1" hangingPunct="1">
              <a:buFont typeface="Wingdings" pitchFamily="2" charset="2"/>
              <a:buNone/>
            </a:pPr>
            <a:r>
              <a:rPr lang="en-US" sz="2800" smtClean="0"/>
              <a:t>The purpose of Validation (VAL) is to demonstrate that a product or product component fulfills its intended use when placed in its intended environment </a:t>
            </a:r>
          </a:p>
          <a:p>
            <a:pPr marL="0" indent="0" eaLnBrk="1" hangingPunct="1">
              <a:buFont typeface="Wingdings" pitchFamily="2" charset="2"/>
              <a:buNone/>
            </a:pPr>
            <a:endParaRPr lang="en-US" sz="2800" smtClean="0"/>
          </a:p>
          <a:p>
            <a:pPr marL="0" indent="0" eaLnBrk="1" hangingPunct="1">
              <a:buFont typeface="Wingdings" pitchFamily="2" charset="2"/>
              <a:buNone/>
            </a:pPr>
            <a:r>
              <a:rPr lang="en-US" sz="2800" b="1" smtClean="0"/>
              <a:t>Reference Process (QMS)</a:t>
            </a:r>
            <a:r>
              <a:rPr lang="en-US" sz="2800" smtClean="0"/>
              <a:t> </a:t>
            </a:r>
            <a:r>
              <a:rPr lang="en-US" sz="2800" b="1" smtClean="0"/>
              <a:t>:</a:t>
            </a:r>
            <a:r>
              <a:rPr lang="en-US" sz="2800" smtClean="0"/>
              <a:t>SDLC</a:t>
            </a:r>
          </a:p>
          <a:p>
            <a:pPr marL="0" indent="0" eaLnBrk="1" hangingPunct="1">
              <a:buFont typeface="Wingdings" pitchFamily="2" charset="2"/>
              <a:buNone/>
            </a:pPr>
            <a:r>
              <a:rPr lang="en-US" sz="2800" b="1" smtClean="0"/>
              <a:t>Reference Guidelines	    :</a:t>
            </a:r>
            <a:r>
              <a:rPr lang="en-US" sz="2800" smtClean="0"/>
              <a:t>Review Guidelines</a:t>
            </a:r>
          </a:p>
          <a:p>
            <a:pPr marL="0" indent="0" eaLnBrk="1" hangingPunct="1">
              <a:buFont typeface="Wingdings" pitchFamily="2" charset="2"/>
              <a:buNone/>
            </a:pPr>
            <a:r>
              <a:rPr lang="en-US" sz="2800" b="1" smtClean="0"/>
              <a:t>Key Players\Group</a:t>
            </a:r>
            <a:r>
              <a:rPr lang="en-US" sz="2800" smtClean="0"/>
              <a:t>: Engineering Group members, Testing Team.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Validation</a:t>
            </a:r>
          </a:p>
        </p:txBody>
      </p:sp>
      <p:sp>
        <p:nvSpPr>
          <p:cNvPr id="18435" name="Rectangle 3"/>
          <p:cNvSpPr>
            <a:spLocks noGrp="1" noChangeArrowheads="1"/>
          </p:cNvSpPr>
          <p:nvPr>
            <p:ph type="body" idx="1"/>
          </p:nvPr>
        </p:nvSpPr>
        <p:spPr/>
        <p:txBody>
          <a:bodyPr/>
          <a:lstStyle/>
          <a:p>
            <a:pPr marL="0" indent="0" eaLnBrk="1" hangingPunct="1">
              <a:lnSpc>
                <a:spcPct val="80000"/>
              </a:lnSpc>
              <a:buFont typeface="Wingdings" pitchFamily="2" charset="2"/>
              <a:buNone/>
            </a:pPr>
            <a:r>
              <a:rPr lang="en-US" sz="2800" b="1" smtClean="0"/>
              <a:t>Prepare for Validation</a:t>
            </a:r>
            <a:r>
              <a:rPr lang="en-US" sz="2800" smtClean="0"/>
              <a:t> </a:t>
            </a:r>
          </a:p>
          <a:p>
            <a:pPr lvl="1" eaLnBrk="1" hangingPunct="1">
              <a:lnSpc>
                <a:spcPct val="80000"/>
              </a:lnSpc>
            </a:pPr>
            <a:r>
              <a:rPr lang="en-US" sz="2400" b="1" smtClean="0"/>
              <a:t>Select Products for Validation</a:t>
            </a:r>
            <a:endParaRPr lang="en-US" sz="2400" smtClean="0"/>
          </a:p>
          <a:p>
            <a:pPr lvl="1" eaLnBrk="1" hangingPunct="1">
              <a:lnSpc>
                <a:spcPct val="80000"/>
              </a:lnSpc>
            </a:pPr>
            <a:r>
              <a:rPr lang="en-US" sz="2400" b="1" smtClean="0"/>
              <a:t>Establish the Validation Environment</a:t>
            </a:r>
            <a:r>
              <a:rPr lang="en-US" sz="2400" smtClean="0"/>
              <a:t> </a:t>
            </a:r>
          </a:p>
          <a:p>
            <a:pPr lvl="1" eaLnBrk="1" hangingPunct="1">
              <a:lnSpc>
                <a:spcPct val="80000"/>
              </a:lnSpc>
            </a:pPr>
            <a:r>
              <a:rPr lang="en-US" sz="2400" b="1" smtClean="0"/>
              <a:t>Establish Validation Procedures and Criteria</a:t>
            </a:r>
            <a:r>
              <a:rPr lang="en-US" sz="2400" smtClean="0"/>
              <a:t> </a:t>
            </a:r>
          </a:p>
          <a:p>
            <a:pPr marL="0" indent="0" eaLnBrk="1" hangingPunct="1">
              <a:lnSpc>
                <a:spcPct val="80000"/>
              </a:lnSpc>
              <a:buFont typeface="Wingdings" pitchFamily="2" charset="2"/>
              <a:buNone/>
            </a:pPr>
            <a:endParaRPr lang="en-US" sz="2800" b="1" smtClean="0"/>
          </a:p>
          <a:p>
            <a:pPr marL="0" indent="0" eaLnBrk="1" hangingPunct="1">
              <a:lnSpc>
                <a:spcPct val="80000"/>
              </a:lnSpc>
              <a:buFont typeface="Wingdings" pitchFamily="2" charset="2"/>
              <a:buNone/>
            </a:pPr>
            <a:r>
              <a:rPr lang="en-US" sz="2800" b="1" smtClean="0"/>
              <a:t>Validate Product or Product Components</a:t>
            </a:r>
            <a:r>
              <a:rPr lang="en-US" sz="2800" smtClean="0"/>
              <a:t> </a:t>
            </a:r>
          </a:p>
          <a:p>
            <a:pPr lvl="1" eaLnBrk="1" hangingPunct="1">
              <a:lnSpc>
                <a:spcPct val="80000"/>
              </a:lnSpc>
            </a:pPr>
            <a:r>
              <a:rPr lang="en-US" sz="2400" b="1" smtClean="0"/>
              <a:t>Perform Validation</a:t>
            </a:r>
            <a:endParaRPr lang="en-US" sz="2400" smtClean="0"/>
          </a:p>
          <a:p>
            <a:pPr lvl="1" eaLnBrk="1" hangingPunct="1">
              <a:lnSpc>
                <a:spcPct val="80000"/>
              </a:lnSpc>
            </a:pPr>
            <a:r>
              <a:rPr lang="en-US" sz="2400" b="1" smtClean="0"/>
              <a:t>Analyze Validation Results</a:t>
            </a:r>
            <a:r>
              <a:rPr lang="en-US" sz="2400" smtClean="0"/>
              <a:t> </a:t>
            </a:r>
          </a:p>
          <a:p>
            <a:pPr marL="0" indent="0" eaLnBrk="1" hangingPunct="1">
              <a:lnSpc>
                <a:spcPct val="80000"/>
              </a:lnSpc>
              <a:buFont typeface="Wingdings" pitchFamily="2" charset="2"/>
              <a:buNone/>
            </a:pPr>
            <a:endParaRPr lang="en-US" sz="2800" smtClean="0"/>
          </a:p>
          <a:p>
            <a:pPr marL="0" indent="0" eaLnBrk="1" hangingPunct="1">
              <a:lnSpc>
                <a:spcPct val="80000"/>
              </a:lnSpc>
              <a:buFont typeface="Wingdings" pitchFamily="2" charset="2"/>
              <a:buNone/>
            </a:pPr>
            <a:r>
              <a:rPr lang="en-US" sz="2800" smtClean="0"/>
              <a:t>Artifacts: Test Plan, Test Case ,Test Results, UAT results.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DAR</a:t>
            </a:r>
          </a:p>
        </p:txBody>
      </p:sp>
      <p:sp>
        <p:nvSpPr>
          <p:cNvPr id="19459"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en-US" sz="2800" dirty="0" smtClean="0"/>
              <a:t>The purpose of Decision Analysis and Resolution (DAR) Process is to analyze possible decisions using a formal evaluation process that evaluates identified alternatives against established criteria.</a:t>
            </a:r>
          </a:p>
          <a:p>
            <a:pPr marL="0" indent="0" eaLnBrk="1" hangingPunct="1">
              <a:lnSpc>
                <a:spcPct val="90000"/>
              </a:lnSpc>
              <a:buFont typeface="Wingdings" pitchFamily="2" charset="2"/>
              <a:buNone/>
            </a:pPr>
            <a:endParaRPr lang="en-US" sz="2800" dirty="0" smtClean="0"/>
          </a:p>
          <a:p>
            <a:pPr marL="0" indent="0" eaLnBrk="1" hangingPunct="1">
              <a:lnSpc>
                <a:spcPct val="90000"/>
              </a:lnSpc>
              <a:buFont typeface="Wingdings" pitchFamily="2" charset="2"/>
              <a:buNone/>
            </a:pPr>
            <a:r>
              <a:rPr lang="en-US" sz="2800" b="1" dirty="0" smtClean="0"/>
              <a:t>Reference Process(QMS)</a:t>
            </a:r>
            <a:r>
              <a:rPr lang="en-US" sz="2800" dirty="0" smtClean="0"/>
              <a:t> :Project Management Process.</a:t>
            </a:r>
          </a:p>
          <a:p>
            <a:pPr marL="0" indent="0" eaLnBrk="1" hangingPunct="1">
              <a:lnSpc>
                <a:spcPct val="90000"/>
              </a:lnSpc>
              <a:buFont typeface="Wingdings" pitchFamily="2" charset="2"/>
              <a:buNone/>
            </a:pPr>
            <a:r>
              <a:rPr lang="en-US" sz="2800" b="1" dirty="0" smtClean="0"/>
              <a:t>Key Players\Group</a:t>
            </a:r>
            <a:r>
              <a:rPr lang="en-US" sz="2800" dirty="0" smtClean="0"/>
              <a:t>: Project Managers, Designers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DAR Process </a:t>
            </a:r>
          </a:p>
        </p:txBody>
      </p:sp>
      <p:sp>
        <p:nvSpPr>
          <p:cNvPr id="20483" name="Rectangle 3"/>
          <p:cNvSpPr>
            <a:spLocks noChangeArrowheads="1"/>
          </p:cNvSpPr>
          <p:nvPr/>
        </p:nvSpPr>
        <p:spPr bwMode="auto">
          <a:xfrm>
            <a:off x="533400" y="2743200"/>
            <a:ext cx="4038600" cy="1828800"/>
          </a:xfrm>
          <a:prstGeom prst="rect">
            <a:avLst/>
          </a:prstGeom>
          <a:solidFill>
            <a:schemeClr val="accent1"/>
          </a:solidFill>
          <a:ln w="9525">
            <a:solidFill>
              <a:schemeClr val="tx1"/>
            </a:solidFill>
            <a:miter lim="800000"/>
            <a:headEnd/>
            <a:tailEnd/>
          </a:ln>
        </p:spPr>
        <p:txBody>
          <a:bodyPr wrap="none" anchor="ctr"/>
          <a:lstStyle/>
          <a:p>
            <a:pPr marL="342900" indent="-342900"/>
            <a:r>
              <a:rPr lang="en-US" sz="1200" b="1"/>
              <a:t>Roles &amp; Responsibilities:</a:t>
            </a:r>
          </a:p>
          <a:p>
            <a:pPr marL="342900" indent="-342900"/>
            <a:r>
              <a:rPr lang="en-US" sz="1200" b="1"/>
              <a:t>1. Senior Management</a:t>
            </a:r>
            <a:r>
              <a:rPr lang="en-US" sz="1200"/>
              <a:t>: Reviews DAR activities.</a:t>
            </a:r>
          </a:p>
          <a:p>
            <a:pPr marL="342900" indent="-342900"/>
            <a:r>
              <a:rPr lang="en-US" sz="1200"/>
              <a:t>2. Project Manager:  Assigns issue, selects decision</a:t>
            </a:r>
          </a:p>
          <a:p>
            <a:pPr marL="342900" indent="-342900"/>
            <a:r>
              <a:rPr lang="en-US" sz="1200"/>
              <a:t>team and its facilitator, approves resulting decisions</a:t>
            </a:r>
          </a:p>
          <a:p>
            <a:pPr marL="342900" indent="-342900"/>
            <a:r>
              <a:rPr lang="en-US" sz="1200"/>
              <a:t>3. </a:t>
            </a:r>
            <a:r>
              <a:rPr lang="en-US" sz="1200" b="1"/>
              <a:t>Facilitator</a:t>
            </a:r>
            <a:r>
              <a:rPr lang="en-US" sz="1200"/>
              <a:t>: Leads team meeting in determining </a:t>
            </a:r>
          </a:p>
          <a:p>
            <a:pPr marL="342900" indent="-342900"/>
            <a:r>
              <a:rPr lang="en-US" sz="1200"/>
              <a:t>evaluation method, criteria, weighting, scoring, and</a:t>
            </a:r>
          </a:p>
          <a:p>
            <a:pPr marL="342900" indent="-342900"/>
            <a:r>
              <a:rPr lang="en-US" sz="1200"/>
              <a:t>decision-making discussions.</a:t>
            </a:r>
          </a:p>
          <a:p>
            <a:pPr marL="342900" indent="-342900"/>
            <a:r>
              <a:rPr lang="en-US" sz="1200"/>
              <a:t>4. Team members: Perform research for alternatives</a:t>
            </a:r>
          </a:p>
          <a:p>
            <a:pPr marL="342900" indent="-342900"/>
            <a:r>
              <a:rPr lang="en-US" sz="1200"/>
              <a:t>evaluate alternatives, and present findings at team </a:t>
            </a:r>
          </a:p>
          <a:p>
            <a:pPr marL="342900" indent="-342900"/>
            <a:r>
              <a:rPr lang="en-US" sz="1200"/>
              <a:t>meeting for discussion</a:t>
            </a:r>
          </a:p>
        </p:txBody>
      </p:sp>
      <p:sp>
        <p:nvSpPr>
          <p:cNvPr id="20484" name="AutoShape 4"/>
          <p:cNvSpPr>
            <a:spLocks noChangeArrowheads="1"/>
          </p:cNvSpPr>
          <p:nvPr/>
        </p:nvSpPr>
        <p:spPr bwMode="auto">
          <a:xfrm>
            <a:off x="3352800" y="4876800"/>
            <a:ext cx="2743200" cy="914400"/>
          </a:xfrm>
          <a:prstGeom prst="flowChartMultidocument">
            <a:avLst/>
          </a:prstGeom>
          <a:solidFill>
            <a:schemeClr val="accent1"/>
          </a:solidFill>
          <a:ln w="9525">
            <a:solidFill>
              <a:schemeClr val="tx1"/>
            </a:solidFill>
            <a:miter lim="800000"/>
            <a:headEnd/>
            <a:tailEnd/>
          </a:ln>
        </p:spPr>
        <p:txBody>
          <a:bodyPr wrap="none" anchor="ctr"/>
          <a:lstStyle/>
          <a:p>
            <a:endParaRPr lang="en-US" sz="1200"/>
          </a:p>
          <a:p>
            <a:r>
              <a:rPr lang="en-US" sz="1200"/>
              <a:t>Output:</a:t>
            </a:r>
          </a:p>
          <a:p>
            <a:pPr>
              <a:buFontTx/>
              <a:buChar char="•"/>
            </a:pPr>
            <a:r>
              <a:rPr lang="en-US" sz="1200"/>
              <a:t>Communicate best-fit selected </a:t>
            </a:r>
          </a:p>
          <a:p>
            <a:r>
              <a:rPr lang="en-US" sz="1200"/>
              <a:t>alternative </a:t>
            </a:r>
          </a:p>
          <a:p>
            <a:pPr>
              <a:buFontTx/>
              <a:buChar char="•"/>
            </a:pPr>
            <a:r>
              <a:rPr lang="en-US" sz="1200"/>
              <a:t>DAR Document (Optional)</a:t>
            </a:r>
          </a:p>
        </p:txBody>
      </p:sp>
      <p:sp>
        <p:nvSpPr>
          <p:cNvPr id="20485" name="AutoShape 5"/>
          <p:cNvSpPr>
            <a:spLocks noChangeArrowheads="1"/>
          </p:cNvSpPr>
          <p:nvPr/>
        </p:nvSpPr>
        <p:spPr bwMode="auto">
          <a:xfrm>
            <a:off x="3581400" y="1447800"/>
            <a:ext cx="1905000" cy="304800"/>
          </a:xfrm>
          <a:prstGeom prst="flowChartTerminator">
            <a:avLst/>
          </a:prstGeom>
          <a:solidFill>
            <a:schemeClr val="accent1"/>
          </a:solidFill>
          <a:ln w="9525">
            <a:solidFill>
              <a:schemeClr val="tx1"/>
            </a:solidFill>
            <a:miter lim="800000"/>
            <a:headEnd/>
            <a:tailEnd/>
          </a:ln>
        </p:spPr>
        <p:txBody>
          <a:bodyPr wrap="none" anchor="ctr"/>
          <a:lstStyle/>
          <a:p>
            <a:pPr algn="ctr"/>
            <a:r>
              <a:rPr lang="en-US"/>
              <a:t>Start</a:t>
            </a:r>
          </a:p>
        </p:txBody>
      </p:sp>
      <p:sp>
        <p:nvSpPr>
          <p:cNvPr id="20486" name="Line 6"/>
          <p:cNvSpPr>
            <a:spLocks noChangeShapeType="1"/>
          </p:cNvSpPr>
          <p:nvPr/>
        </p:nvSpPr>
        <p:spPr bwMode="auto">
          <a:xfrm>
            <a:off x="4495800" y="2362200"/>
            <a:ext cx="0" cy="304800"/>
          </a:xfrm>
          <a:prstGeom prst="line">
            <a:avLst/>
          </a:prstGeom>
          <a:noFill/>
          <a:ln w="9525">
            <a:solidFill>
              <a:schemeClr val="tx1"/>
            </a:solidFill>
            <a:round/>
            <a:headEnd/>
            <a:tailEnd type="triangle" w="med" len="med"/>
          </a:ln>
        </p:spPr>
        <p:txBody>
          <a:bodyPr/>
          <a:lstStyle/>
          <a:p>
            <a:endParaRPr lang="en-US"/>
          </a:p>
        </p:txBody>
      </p:sp>
      <p:sp>
        <p:nvSpPr>
          <p:cNvPr id="20487" name="Line 7"/>
          <p:cNvSpPr>
            <a:spLocks noChangeShapeType="1"/>
          </p:cNvSpPr>
          <p:nvPr/>
        </p:nvSpPr>
        <p:spPr bwMode="auto">
          <a:xfrm>
            <a:off x="4495800" y="4724400"/>
            <a:ext cx="0" cy="152400"/>
          </a:xfrm>
          <a:prstGeom prst="line">
            <a:avLst/>
          </a:prstGeom>
          <a:noFill/>
          <a:ln w="9525">
            <a:solidFill>
              <a:schemeClr val="tx1"/>
            </a:solidFill>
            <a:round/>
            <a:headEnd/>
            <a:tailEnd type="triangle" w="med" len="med"/>
          </a:ln>
        </p:spPr>
        <p:txBody>
          <a:bodyPr/>
          <a:lstStyle/>
          <a:p>
            <a:endParaRPr lang="en-US"/>
          </a:p>
        </p:txBody>
      </p:sp>
      <p:sp>
        <p:nvSpPr>
          <p:cNvPr id="20488" name="Line 8"/>
          <p:cNvSpPr>
            <a:spLocks noChangeShapeType="1"/>
          </p:cNvSpPr>
          <p:nvPr/>
        </p:nvSpPr>
        <p:spPr bwMode="auto">
          <a:xfrm>
            <a:off x="2286000" y="4724400"/>
            <a:ext cx="4572000" cy="0"/>
          </a:xfrm>
          <a:prstGeom prst="line">
            <a:avLst/>
          </a:prstGeom>
          <a:noFill/>
          <a:ln w="9525">
            <a:solidFill>
              <a:schemeClr val="tx1"/>
            </a:solidFill>
            <a:round/>
            <a:headEnd/>
            <a:tailEnd/>
          </a:ln>
        </p:spPr>
        <p:txBody>
          <a:bodyPr/>
          <a:lstStyle/>
          <a:p>
            <a:endParaRPr lang="en-US"/>
          </a:p>
        </p:txBody>
      </p:sp>
      <p:sp>
        <p:nvSpPr>
          <p:cNvPr id="20489" name="Line 9"/>
          <p:cNvSpPr>
            <a:spLocks noChangeShapeType="1"/>
          </p:cNvSpPr>
          <p:nvPr/>
        </p:nvSpPr>
        <p:spPr bwMode="auto">
          <a:xfrm flipH="1">
            <a:off x="6858000" y="4572000"/>
            <a:ext cx="0" cy="152400"/>
          </a:xfrm>
          <a:prstGeom prst="line">
            <a:avLst/>
          </a:prstGeom>
          <a:noFill/>
          <a:ln w="9525">
            <a:solidFill>
              <a:schemeClr val="tx1"/>
            </a:solidFill>
            <a:round/>
            <a:headEnd/>
            <a:tailEnd type="triangle" w="med" len="med"/>
          </a:ln>
        </p:spPr>
        <p:txBody>
          <a:bodyPr/>
          <a:lstStyle/>
          <a:p>
            <a:endParaRPr lang="en-US"/>
          </a:p>
        </p:txBody>
      </p:sp>
      <p:sp>
        <p:nvSpPr>
          <p:cNvPr id="20490" name="Line 10"/>
          <p:cNvSpPr>
            <a:spLocks noChangeShapeType="1"/>
          </p:cNvSpPr>
          <p:nvPr/>
        </p:nvSpPr>
        <p:spPr bwMode="auto">
          <a:xfrm>
            <a:off x="4572000" y="5791200"/>
            <a:ext cx="0" cy="152400"/>
          </a:xfrm>
          <a:prstGeom prst="line">
            <a:avLst/>
          </a:prstGeom>
          <a:noFill/>
          <a:ln w="9525">
            <a:solidFill>
              <a:schemeClr val="tx1"/>
            </a:solidFill>
            <a:round/>
            <a:headEnd/>
            <a:tailEnd type="triangle" w="med" len="med"/>
          </a:ln>
        </p:spPr>
        <p:txBody>
          <a:bodyPr/>
          <a:lstStyle/>
          <a:p>
            <a:endParaRPr lang="en-US"/>
          </a:p>
        </p:txBody>
      </p:sp>
      <p:sp>
        <p:nvSpPr>
          <p:cNvPr id="20491" name="AutoShape 11"/>
          <p:cNvSpPr>
            <a:spLocks noChangeArrowheads="1"/>
          </p:cNvSpPr>
          <p:nvPr/>
        </p:nvSpPr>
        <p:spPr bwMode="auto">
          <a:xfrm>
            <a:off x="3581400" y="5943600"/>
            <a:ext cx="1905000" cy="228600"/>
          </a:xfrm>
          <a:prstGeom prst="flowChartTerminator">
            <a:avLst/>
          </a:prstGeom>
          <a:solidFill>
            <a:schemeClr val="accent1"/>
          </a:solidFill>
          <a:ln w="9525">
            <a:solidFill>
              <a:schemeClr val="tx1"/>
            </a:solidFill>
            <a:miter lim="800000"/>
            <a:headEnd/>
            <a:tailEnd/>
          </a:ln>
        </p:spPr>
        <p:txBody>
          <a:bodyPr wrap="none" anchor="ctr"/>
          <a:lstStyle/>
          <a:p>
            <a:pPr algn="ctr"/>
            <a:r>
              <a:rPr lang="en-US"/>
              <a:t>Stop</a:t>
            </a:r>
          </a:p>
        </p:txBody>
      </p:sp>
      <p:sp>
        <p:nvSpPr>
          <p:cNvPr id="20492" name="Rectangle 12"/>
          <p:cNvSpPr>
            <a:spLocks noChangeArrowheads="1"/>
          </p:cNvSpPr>
          <p:nvPr/>
        </p:nvSpPr>
        <p:spPr bwMode="auto">
          <a:xfrm>
            <a:off x="2590800" y="1905000"/>
            <a:ext cx="3886200" cy="533400"/>
          </a:xfrm>
          <a:prstGeom prst="rect">
            <a:avLst/>
          </a:prstGeom>
          <a:solidFill>
            <a:schemeClr val="accent1"/>
          </a:solidFill>
          <a:ln w="9525">
            <a:solidFill>
              <a:schemeClr val="tx1"/>
            </a:solidFill>
            <a:miter lim="800000"/>
            <a:headEnd/>
            <a:tailEnd/>
          </a:ln>
        </p:spPr>
        <p:txBody>
          <a:bodyPr wrap="none" anchor="ctr"/>
          <a:lstStyle/>
          <a:p>
            <a:pPr marL="342900" indent="-342900"/>
            <a:r>
              <a:rPr lang="en-US" sz="1000" b="1"/>
              <a:t>Entry Criteria </a:t>
            </a:r>
          </a:p>
          <a:p>
            <a:pPr marL="342900" indent="-342900">
              <a:buFontTx/>
              <a:buChar char="•"/>
            </a:pPr>
            <a:r>
              <a:rPr lang="en-US" sz="1000" b="1"/>
              <a:t>Business or Technical decision impacting organization</a:t>
            </a:r>
          </a:p>
          <a:p>
            <a:pPr marL="342900" indent="-342900">
              <a:buFontTx/>
              <a:buChar char="•"/>
            </a:pPr>
            <a:r>
              <a:rPr lang="en-US" sz="1000" b="1"/>
              <a:t>Selection of Risk handling option:</a:t>
            </a:r>
          </a:p>
        </p:txBody>
      </p:sp>
      <p:sp>
        <p:nvSpPr>
          <p:cNvPr id="20493" name="Line 13"/>
          <p:cNvSpPr>
            <a:spLocks noChangeShapeType="1"/>
          </p:cNvSpPr>
          <p:nvPr/>
        </p:nvSpPr>
        <p:spPr bwMode="auto">
          <a:xfrm>
            <a:off x="4495800" y="1752600"/>
            <a:ext cx="0" cy="152400"/>
          </a:xfrm>
          <a:prstGeom prst="line">
            <a:avLst/>
          </a:prstGeom>
          <a:noFill/>
          <a:ln w="9525">
            <a:solidFill>
              <a:schemeClr val="tx1"/>
            </a:solidFill>
            <a:round/>
            <a:headEnd/>
            <a:tailEnd type="triangle" w="med" len="med"/>
          </a:ln>
        </p:spPr>
        <p:txBody>
          <a:bodyPr/>
          <a:lstStyle/>
          <a:p>
            <a:endParaRPr lang="en-US"/>
          </a:p>
        </p:txBody>
      </p:sp>
      <p:sp>
        <p:nvSpPr>
          <p:cNvPr id="20494" name="Rectangle 14"/>
          <p:cNvSpPr>
            <a:spLocks noChangeArrowheads="1"/>
          </p:cNvSpPr>
          <p:nvPr/>
        </p:nvSpPr>
        <p:spPr bwMode="auto">
          <a:xfrm>
            <a:off x="4800600" y="2819400"/>
            <a:ext cx="3810000" cy="1752600"/>
          </a:xfrm>
          <a:prstGeom prst="rect">
            <a:avLst/>
          </a:prstGeom>
          <a:solidFill>
            <a:schemeClr val="accent1"/>
          </a:solidFill>
          <a:ln w="9525">
            <a:solidFill>
              <a:schemeClr val="tx1"/>
            </a:solidFill>
            <a:miter lim="800000"/>
            <a:headEnd/>
            <a:tailEnd/>
          </a:ln>
        </p:spPr>
        <p:txBody>
          <a:bodyPr wrap="none" anchor="ctr"/>
          <a:lstStyle/>
          <a:p>
            <a:r>
              <a:rPr lang="en-US" sz="1200" b="1"/>
              <a:t>Tasks:</a:t>
            </a:r>
          </a:p>
          <a:p>
            <a:r>
              <a:rPr lang="en-US" sz="1200"/>
              <a:t>1.Initiate a DAR event</a:t>
            </a:r>
          </a:p>
          <a:p>
            <a:r>
              <a:rPr lang="en-US" sz="1200"/>
              <a:t>2.Formulate decision objective and scope</a:t>
            </a:r>
          </a:p>
          <a:p>
            <a:r>
              <a:rPr lang="en-US" sz="1200"/>
              <a:t>3.Generate criteria and weighting</a:t>
            </a:r>
          </a:p>
          <a:p>
            <a:r>
              <a:rPr lang="en-US" sz="1200"/>
              <a:t>4.Identify alternatives</a:t>
            </a:r>
          </a:p>
          <a:p>
            <a:r>
              <a:rPr lang="en-US" sz="1200"/>
              <a:t>5.Select decision-making method</a:t>
            </a:r>
          </a:p>
          <a:p>
            <a:r>
              <a:rPr lang="en-US" sz="1200"/>
              <a:t>6.Rate criteria for each alternative</a:t>
            </a:r>
          </a:p>
          <a:p>
            <a:r>
              <a:rPr lang="en-US" sz="1200"/>
              <a:t>7.Develop composite scores for the alternatives</a:t>
            </a:r>
          </a:p>
          <a:p>
            <a:r>
              <a:rPr lang="en-US" sz="1200"/>
              <a:t>8.Select and communicate best-fit alternative</a:t>
            </a:r>
          </a:p>
        </p:txBody>
      </p:sp>
      <p:sp>
        <p:nvSpPr>
          <p:cNvPr id="20495" name="Line 15"/>
          <p:cNvSpPr>
            <a:spLocks noChangeShapeType="1"/>
          </p:cNvSpPr>
          <p:nvPr/>
        </p:nvSpPr>
        <p:spPr bwMode="auto">
          <a:xfrm>
            <a:off x="2286000" y="2667000"/>
            <a:ext cx="4648200" cy="0"/>
          </a:xfrm>
          <a:prstGeom prst="line">
            <a:avLst/>
          </a:prstGeom>
          <a:noFill/>
          <a:ln w="9525">
            <a:solidFill>
              <a:schemeClr val="tx1"/>
            </a:solidFill>
            <a:round/>
            <a:headEnd/>
            <a:tailEnd/>
          </a:ln>
        </p:spPr>
        <p:txBody>
          <a:bodyPr/>
          <a:lstStyle/>
          <a:p>
            <a:endParaRPr lang="en-US"/>
          </a:p>
        </p:txBody>
      </p:sp>
      <p:sp>
        <p:nvSpPr>
          <p:cNvPr id="20496" name="Line 16"/>
          <p:cNvSpPr>
            <a:spLocks noChangeShapeType="1"/>
          </p:cNvSpPr>
          <p:nvPr/>
        </p:nvSpPr>
        <p:spPr bwMode="auto">
          <a:xfrm flipH="1">
            <a:off x="2286000" y="4572000"/>
            <a:ext cx="0" cy="152400"/>
          </a:xfrm>
          <a:prstGeom prst="line">
            <a:avLst/>
          </a:prstGeom>
          <a:noFill/>
          <a:ln w="9525">
            <a:solidFill>
              <a:schemeClr val="tx1"/>
            </a:solidFill>
            <a:round/>
            <a:headEnd/>
            <a:tailEnd type="triangle" w="med" len="med"/>
          </a:ln>
        </p:spPr>
        <p:txBody>
          <a:bodyPr/>
          <a:lstStyle/>
          <a:p>
            <a:endParaRPr lang="en-US"/>
          </a:p>
        </p:txBody>
      </p:sp>
      <p:sp>
        <p:nvSpPr>
          <p:cNvPr id="20497" name="Line 17"/>
          <p:cNvSpPr>
            <a:spLocks noChangeShapeType="1"/>
          </p:cNvSpPr>
          <p:nvPr/>
        </p:nvSpPr>
        <p:spPr bwMode="auto">
          <a:xfrm>
            <a:off x="2286000" y="2667000"/>
            <a:ext cx="0" cy="152400"/>
          </a:xfrm>
          <a:prstGeom prst="line">
            <a:avLst/>
          </a:prstGeom>
          <a:noFill/>
          <a:ln w="9525">
            <a:solidFill>
              <a:schemeClr val="tx1"/>
            </a:solidFill>
            <a:round/>
            <a:headEnd/>
            <a:tailEnd type="triangle" w="med" len="med"/>
          </a:ln>
        </p:spPr>
        <p:txBody>
          <a:bodyPr/>
          <a:lstStyle/>
          <a:p>
            <a:endParaRPr lang="en-US"/>
          </a:p>
        </p:txBody>
      </p:sp>
      <p:sp>
        <p:nvSpPr>
          <p:cNvPr id="20498" name="Line 18"/>
          <p:cNvSpPr>
            <a:spLocks noChangeShapeType="1"/>
          </p:cNvSpPr>
          <p:nvPr/>
        </p:nvSpPr>
        <p:spPr bwMode="auto">
          <a:xfrm>
            <a:off x="6934200" y="2667000"/>
            <a:ext cx="0" cy="1524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1"/>
          </p:nvPr>
        </p:nvSpPr>
        <p:spPr>
          <a:xfrm>
            <a:off x="6553200" y="6248400"/>
            <a:ext cx="2133600" cy="457200"/>
          </a:xfrm>
          <a:noFill/>
        </p:spPr>
        <p:txBody>
          <a:bodyPr/>
          <a:lstStyle/>
          <a:p>
            <a:pPr algn="r"/>
            <a:endParaRPr lang="en-US" dirty="0">
              <a:latin typeface="Arial Black" pitchFamily="34" charset="0"/>
            </a:endParaRPr>
          </a:p>
        </p:txBody>
      </p:sp>
      <p:sp>
        <p:nvSpPr>
          <p:cNvPr id="21507" name="Rectangle 7"/>
          <p:cNvSpPr>
            <a:spLocks noChangeArrowheads="1"/>
          </p:cNvSpPr>
          <p:nvPr/>
        </p:nvSpPr>
        <p:spPr bwMode="auto">
          <a:xfrm>
            <a:off x="533400" y="2590800"/>
            <a:ext cx="7924800" cy="1311275"/>
          </a:xfrm>
          <a:prstGeom prst="rect">
            <a:avLst/>
          </a:prstGeom>
          <a:noFill/>
          <a:ln w="9525">
            <a:noFill/>
            <a:miter lim="800000"/>
            <a:headEnd/>
            <a:tailEnd/>
          </a:ln>
        </p:spPr>
        <p:txBody>
          <a:bodyPr>
            <a:spAutoFit/>
          </a:bodyPr>
          <a:lstStyle/>
          <a:p>
            <a:pPr algn="ctr"/>
            <a:r>
              <a:rPr lang="en-US" sz="4000"/>
              <a:t>SLC Stage Description and Work Products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QMS Overview ~NST </a:t>
            </a:r>
          </a:p>
        </p:txBody>
      </p:sp>
      <p:sp>
        <p:nvSpPr>
          <p:cNvPr id="4099" name="Rectangle 3"/>
          <p:cNvSpPr>
            <a:spLocks noGrp="1" noChangeArrowheads="1"/>
          </p:cNvSpPr>
          <p:nvPr>
            <p:ph type="body" idx="1"/>
          </p:nvPr>
        </p:nvSpPr>
        <p:spPr/>
        <p:txBody>
          <a:bodyPr/>
          <a:lstStyle/>
          <a:p>
            <a:pPr eaLnBrk="1" hangingPunct="1">
              <a:buFont typeface="Wingdings" pitchFamily="2" charset="2"/>
              <a:buNone/>
            </a:pPr>
            <a:endParaRPr lang="en-US" smtClean="0"/>
          </a:p>
        </p:txBody>
      </p:sp>
      <p:pic>
        <p:nvPicPr>
          <p:cNvPr id="4100" name="Picture 4" descr="QMS structure"/>
          <p:cNvPicPr>
            <a:picLocks noChangeAspect="1" noChangeArrowheads="1"/>
          </p:cNvPicPr>
          <p:nvPr/>
        </p:nvPicPr>
        <p:blipFill>
          <a:blip r:embed="rId3" cstate="print"/>
          <a:srcRect/>
          <a:stretch>
            <a:fillRect/>
          </a:stretch>
        </p:blipFill>
        <p:spPr bwMode="auto">
          <a:xfrm>
            <a:off x="1295400" y="1676400"/>
            <a:ext cx="5943600" cy="4392613"/>
          </a:xfrm>
          <a:prstGeom prst="rect">
            <a:avLst/>
          </a:prstGeom>
          <a:noFill/>
          <a:ln w="9525">
            <a:noFill/>
            <a:miter lim="800000"/>
            <a:headEnd/>
            <a:tailEnd/>
          </a:ln>
        </p:spPr>
      </p:pic>
      <p:sp>
        <p:nvSpPr>
          <p:cNvPr id="4101" name="Rounded Rectangle 6"/>
          <p:cNvSpPr>
            <a:spLocks noChangeArrowheads="1"/>
          </p:cNvSpPr>
          <p:nvPr/>
        </p:nvSpPr>
        <p:spPr bwMode="auto">
          <a:xfrm>
            <a:off x="4648200" y="1905000"/>
            <a:ext cx="304800" cy="381000"/>
          </a:xfrm>
          <a:prstGeom prst="roundRect">
            <a:avLst>
              <a:gd name="adj" fmla="val 16667"/>
            </a:avLst>
          </a:prstGeom>
          <a:solidFill>
            <a:schemeClr val="tx2"/>
          </a:solidFill>
          <a:ln w="9525" algn="ctr">
            <a:noFill/>
            <a:round/>
            <a:headEnd/>
            <a:tailEnd/>
          </a:ln>
        </p:spPr>
        <p:txBody>
          <a:bodyPr/>
          <a:lstStyle/>
          <a:p>
            <a:endParaRPr lang="en-US"/>
          </a:p>
        </p:txBody>
      </p:sp>
      <p:sp>
        <p:nvSpPr>
          <p:cNvPr id="4102" name="Rounded Rectangle 7"/>
          <p:cNvSpPr>
            <a:spLocks noChangeArrowheads="1"/>
          </p:cNvSpPr>
          <p:nvPr/>
        </p:nvSpPr>
        <p:spPr bwMode="auto">
          <a:xfrm>
            <a:off x="5029200" y="2514600"/>
            <a:ext cx="304800" cy="381000"/>
          </a:xfrm>
          <a:prstGeom prst="roundRect">
            <a:avLst>
              <a:gd name="adj" fmla="val 16667"/>
            </a:avLst>
          </a:prstGeom>
          <a:solidFill>
            <a:schemeClr val="tx2"/>
          </a:solidFill>
          <a:ln w="9525" algn="ctr">
            <a:noFill/>
            <a:round/>
            <a:headEnd/>
            <a:tailEnd/>
          </a:ln>
        </p:spPr>
        <p:txBody>
          <a:bodyPr/>
          <a:lstStyle/>
          <a:p>
            <a:endParaRPr lang="en-US"/>
          </a:p>
        </p:txBody>
      </p:sp>
      <p:sp>
        <p:nvSpPr>
          <p:cNvPr id="4103" name="Rounded Rectangle 8"/>
          <p:cNvSpPr>
            <a:spLocks noChangeArrowheads="1"/>
          </p:cNvSpPr>
          <p:nvPr/>
        </p:nvSpPr>
        <p:spPr bwMode="auto">
          <a:xfrm>
            <a:off x="4800600" y="2057400"/>
            <a:ext cx="304800" cy="381000"/>
          </a:xfrm>
          <a:prstGeom prst="roundRect">
            <a:avLst>
              <a:gd name="adj" fmla="val 16667"/>
            </a:avLst>
          </a:prstGeom>
          <a:solidFill>
            <a:schemeClr val="tx2"/>
          </a:solidFill>
          <a:ln w="9525" algn="ctr">
            <a:noFill/>
            <a:round/>
            <a:headEnd/>
            <a:tailEnd/>
          </a:ln>
        </p:spPr>
        <p:txBody>
          <a:bodyPr/>
          <a:lstStyle/>
          <a:p>
            <a:endParaRPr lang="en-US"/>
          </a:p>
        </p:txBody>
      </p:sp>
      <p:sp>
        <p:nvSpPr>
          <p:cNvPr id="4104" name="Rounded Rectangle 9"/>
          <p:cNvSpPr>
            <a:spLocks noChangeArrowheads="1"/>
          </p:cNvSpPr>
          <p:nvPr/>
        </p:nvSpPr>
        <p:spPr bwMode="auto">
          <a:xfrm>
            <a:off x="5638800" y="3352800"/>
            <a:ext cx="304800" cy="381000"/>
          </a:xfrm>
          <a:prstGeom prst="roundRect">
            <a:avLst>
              <a:gd name="adj" fmla="val 16667"/>
            </a:avLst>
          </a:prstGeom>
          <a:solidFill>
            <a:schemeClr val="tx2"/>
          </a:solidFill>
          <a:ln w="9525" algn="ctr">
            <a:noFill/>
            <a:round/>
            <a:headEnd/>
            <a:tailEnd/>
          </a:ln>
        </p:spPr>
        <p:txBody>
          <a:bodyPr/>
          <a:lstStyle/>
          <a:p>
            <a:endParaRPr lang="en-US"/>
          </a:p>
        </p:txBody>
      </p:sp>
      <p:sp>
        <p:nvSpPr>
          <p:cNvPr id="4105" name="Rounded Rectangle 10"/>
          <p:cNvSpPr>
            <a:spLocks noChangeArrowheads="1"/>
          </p:cNvSpPr>
          <p:nvPr/>
        </p:nvSpPr>
        <p:spPr bwMode="auto">
          <a:xfrm>
            <a:off x="6248400" y="4267200"/>
            <a:ext cx="304800" cy="381000"/>
          </a:xfrm>
          <a:prstGeom prst="roundRect">
            <a:avLst>
              <a:gd name="adj" fmla="val 16667"/>
            </a:avLst>
          </a:prstGeom>
          <a:solidFill>
            <a:schemeClr val="tx2"/>
          </a:solidFill>
          <a:ln w="9525" algn="ctr">
            <a:noFill/>
            <a:round/>
            <a:headEnd/>
            <a:tailEnd/>
          </a:ln>
        </p:spPr>
        <p:txBody>
          <a:bodyPr/>
          <a:lstStyle/>
          <a:p>
            <a:endParaRPr lang="en-US"/>
          </a:p>
          <a:p>
            <a:endParaRPr lang="en-US"/>
          </a:p>
        </p:txBody>
      </p:sp>
      <p:sp>
        <p:nvSpPr>
          <p:cNvPr id="4106" name="Rounded Rectangle 11"/>
          <p:cNvSpPr>
            <a:spLocks noChangeArrowheads="1"/>
          </p:cNvSpPr>
          <p:nvPr/>
        </p:nvSpPr>
        <p:spPr bwMode="auto">
          <a:xfrm>
            <a:off x="6858000" y="5181600"/>
            <a:ext cx="304800" cy="381000"/>
          </a:xfrm>
          <a:prstGeom prst="roundRect">
            <a:avLst>
              <a:gd name="adj" fmla="val 16667"/>
            </a:avLst>
          </a:prstGeom>
          <a:solidFill>
            <a:schemeClr val="tx2"/>
          </a:solidFill>
          <a:ln w="9525" algn="ctr">
            <a:no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p:spPr>
        <p:txBody>
          <a:bodyPr/>
          <a:lstStyle/>
          <a:p>
            <a:endParaRPr lang="en-US" dirty="0">
              <a:latin typeface="Arial" charset="0"/>
            </a:endParaRPr>
          </a:p>
        </p:txBody>
      </p:sp>
      <p:sp>
        <p:nvSpPr>
          <p:cNvPr id="22531" name="Rectangle 2"/>
          <p:cNvSpPr>
            <a:spLocks noGrp="1" noChangeArrowheads="1"/>
          </p:cNvSpPr>
          <p:nvPr>
            <p:ph type="title"/>
          </p:nvPr>
        </p:nvSpPr>
        <p:spPr/>
        <p:txBody>
          <a:bodyPr/>
          <a:lstStyle/>
          <a:p>
            <a:pPr eaLnBrk="1" hangingPunct="1"/>
            <a:r>
              <a:rPr lang="en-US" smtClean="0"/>
              <a:t>Requirement Analysis</a:t>
            </a:r>
          </a:p>
        </p:txBody>
      </p:sp>
      <p:sp>
        <p:nvSpPr>
          <p:cNvPr id="22532" name="Rectangle 3"/>
          <p:cNvSpPr>
            <a:spLocks noGrp="1" noChangeArrowheads="1"/>
          </p:cNvSpPr>
          <p:nvPr>
            <p:ph type="body" idx="1"/>
          </p:nvPr>
        </p:nvSpPr>
        <p:spPr/>
        <p:txBody>
          <a:bodyPr/>
          <a:lstStyle/>
          <a:p>
            <a:pPr eaLnBrk="1" hangingPunct="1">
              <a:lnSpc>
                <a:spcPct val="80000"/>
              </a:lnSpc>
              <a:buFont typeface="Wingdings" pitchFamily="2" charset="2"/>
              <a:buNone/>
            </a:pPr>
            <a:r>
              <a:rPr lang="en-GB" altLang="zh-CN" sz="2000" smtClean="0">
                <a:ea typeface="SimSun" pitchFamily="2" charset="-122"/>
              </a:rPr>
              <a:t>    This is an activity to define the procedure to study the complete system as given in the contract by the Customer in depth, such that each process linked to the final preparation of the software is clearly understood.</a:t>
            </a:r>
          </a:p>
          <a:p>
            <a:pPr eaLnBrk="1" hangingPunct="1">
              <a:lnSpc>
                <a:spcPct val="80000"/>
              </a:lnSpc>
              <a:buFont typeface="Wingdings" pitchFamily="2" charset="2"/>
              <a:buNone/>
            </a:pPr>
            <a:endParaRPr lang="en-GB" altLang="zh-CN" sz="2000" smtClean="0">
              <a:ea typeface="SimSun" pitchFamily="2" charset="-122"/>
            </a:endParaRPr>
          </a:p>
          <a:p>
            <a:pPr eaLnBrk="1" hangingPunct="1">
              <a:lnSpc>
                <a:spcPct val="80000"/>
              </a:lnSpc>
            </a:pPr>
            <a:r>
              <a:rPr lang="en-GB" altLang="zh-CN" sz="2000" smtClean="0">
                <a:ea typeface="SimSun" pitchFamily="2" charset="-122"/>
              </a:rPr>
              <a:t>Inputs:</a:t>
            </a:r>
          </a:p>
          <a:p>
            <a:pPr lvl="1" eaLnBrk="1" hangingPunct="1">
              <a:lnSpc>
                <a:spcPct val="80000"/>
              </a:lnSpc>
            </a:pPr>
            <a:r>
              <a:rPr lang="en-GB" altLang="zh-CN" sz="1800" smtClean="0">
                <a:ea typeface="SimSun" pitchFamily="2" charset="-122"/>
              </a:rPr>
              <a:t>Any system requirements that were found during the pre-proposed stage and after</a:t>
            </a:r>
          </a:p>
          <a:p>
            <a:pPr lvl="1" eaLnBrk="1" hangingPunct="1">
              <a:lnSpc>
                <a:spcPct val="80000"/>
              </a:lnSpc>
            </a:pPr>
            <a:r>
              <a:rPr lang="en-GB" altLang="zh-CN" sz="1800" smtClean="0">
                <a:ea typeface="SimSun" pitchFamily="2" charset="-122"/>
              </a:rPr>
              <a:t>All customer correspondence related to system requirements</a:t>
            </a:r>
          </a:p>
          <a:p>
            <a:pPr lvl="1" eaLnBrk="1" hangingPunct="1">
              <a:lnSpc>
                <a:spcPct val="80000"/>
              </a:lnSpc>
            </a:pPr>
            <a:r>
              <a:rPr lang="en-GB" altLang="zh-CN" sz="1800" smtClean="0">
                <a:ea typeface="SimSun" pitchFamily="2" charset="-122"/>
              </a:rPr>
              <a:t>Any other relevant reference material</a:t>
            </a:r>
          </a:p>
          <a:p>
            <a:pPr lvl="1" eaLnBrk="1" hangingPunct="1">
              <a:lnSpc>
                <a:spcPct val="80000"/>
              </a:lnSpc>
              <a:buFont typeface="Wingdings" pitchFamily="2" charset="2"/>
              <a:buNone/>
            </a:pPr>
            <a:endParaRPr lang="en-GB" altLang="zh-CN" sz="1800" smtClean="0">
              <a:ea typeface="SimSun" pitchFamily="2" charset="-122"/>
            </a:endParaRPr>
          </a:p>
          <a:p>
            <a:pPr eaLnBrk="1" hangingPunct="1">
              <a:lnSpc>
                <a:spcPct val="80000"/>
              </a:lnSpc>
            </a:pPr>
            <a:r>
              <a:rPr lang="en-GB" altLang="zh-CN" sz="2000" smtClean="0">
                <a:ea typeface="SimSun" pitchFamily="2" charset="-122"/>
              </a:rPr>
              <a:t>Outputs</a:t>
            </a:r>
          </a:p>
          <a:p>
            <a:pPr lvl="1" eaLnBrk="1" hangingPunct="1">
              <a:lnSpc>
                <a:spcPct val="80000"/>
              </a:lnSpc>
            </a:pPr>
            <a:r>
              <a:rPr lang="en-GB" altLang="zh-CN" sz="1800" smtClean="0">
                <a:ea typeface="SimSun" pitchFamily="2" charset="-122"/>
              </a:rPr>
              <a:t>Software Requirements Specification (SRS) / Requirements Traceability Matrix.</a:t>
            </a:r>
          </a:p>
          <a:p>
            <a:pPr lvl="1" eaLnBrk="1" hangingPunct="1">
              <a:lnSpc>
                <a:spcPct val="80000"/>
              </a:lnSpc>
            </a:pPr>
            <a:r>
              <a:rPr lang="en-GB" altLang="zh-CN" sz="1800" smtClean="0">
                <a:ea typeface="SimSun" pitchFamily="2" charset="-122"/>
              </a:rPr>
              <a:t>Customer signs off on SRS or equivalent.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p:spPr>
        <p:txBody>
          <a:bodyPr/>
          <a:lstStyle/>
          <a:p>
            <a:endParaRPr lang="en-US" dirty="0">
              <a:latin typeface="Arial" charset="0"/>
            </a:endParaRPr>
          </a:p>
        </p:txBody>
      </p:sp>
      <p:sp>
        <p:nvSpPr>
          <p:cNvPr id="23555" name="Rectangle 2"/>
          <p:cNvSpPr>
            <a:spLocks noGrp="1" noChangeArrowheads="1"/>
          </p:cNvSpPr>
          <p:nvPr>
            <p:ph type="title"/>
          </p:nvPr>
        </p:nvSpPr>
        <p:spPr/>
        <p:txBody>
          <a:bodyPr/>
          <a:lstStyle/>
          <a:p>
            <a:pPr marL="800100" indent="-800100" eaLnBrk="1" hangingPunct="1"/>
            <a:r>
              <a:rPr lang="en-GB" altLang="zh-CN" b="1" smtClean="0">
                <a:ea typeface="SimSun" pitchFamily="2" charset="-122"/>
              </a:rPr>
              <a:t>Software Design </a:t>
            </a:r>
            <a:endParaRPr lang="en-US" b="1" smtClean="0"/>
          </a:p>
        </p:txBody>
      </p:sp>
      <p:sp>
        <p:nvSpPr>
          <p:cNvPr id="23556" name="Rectangle 3"/>
          <p:cNvSpPr>
            <a:spLocks noGrp="1" noChangeArrowheads="1"/>
          </p:cNvSpPr>
          <p:nvPr>
            <p:ph type="body" idx="1"/>
          </p:nvPr>
        </p:nvSpPr>
        <p:spPr/>
        <p:txBody>
          <a:bodyPr/>
          <a:lstStyle/>
          <a:p>
            <a:pPr eaLnBrk="1" hangingPunct="1">
              <a:lnSpc>
                <a:spcPct val="90000"/>
              </a:lnSpc>
              <a:buFont typeface="Wingdings" pitchFamily="2" charset="2"/>
              <a:buNone/>
            </a:pPr>
            <a:r>
              <a:rPr lang="en-GB" altLang="zh-CN" sz="2800" smtClean="0">
                <a:ea typeface="SimSun" pitchFamily="2" charset="-122"/>
              </a:rPr>
              <a:t>   This is an activity to convert the requirements as expressed in the analysis phase to the level of programmable processes.</a:t>
            </a:r>
          </a:p>
          <a:p>
            <a:pPr eaLnBrk="1" hangingPunct="1">
              <a:lnSpc>
                <a:spcPct val="90000"/>
              </a:lnSpc>
            </a:pPr>
            <a:endParaRPr lang="en-GB" altLang="zh-CN" sz="2800" smtClean="0">
              <a:ea typeface="SimSun" pitchFamily="2" charset="-122"/>
            </a:endParaRPr>
          </a:p>
          <a:p>
            <a:pPr eaLnBrk="1" hangingPunct="1">
              <a:lnSpc>
                <a:spcPct val="90000"/>
              </a:lnSpc>
            </a:pPr>
            <a:r>
              <a:rPr lang="en-GB" altLang="zh-CN" sz="2800" smtClean="0">
                <a:ea typeface="SimSun" pitchFamily="2" charset="-122"/>
              </a:rPr>
              <a:t>Inputs:</a:t>
            </a:r>
          </a:p>
          <a:p>
            <a:pPr lvl="1" eaLnBrk="1" hangingPunct="1">
              <a:lnSpc>
                <a:spcPct val="90000"/>
              </a:lnSpc>
            </a:pPr>
            <a:r>
              <a:rPr lang="en-GB" altLang="zh-CN" sz="2400" smtClean="0">
                <a:ea typeface="SimSun" pitchFamily="2" charset="-122"/>
              </a:rPr>
              <a:t>Base lined SRS or equivalent</a:t>
            </a:r>
          </a:p>
          <a:p>
            <a:pPr eaLnBrk="1" hangingPunct="1">
              <a:lnSpc>
                <a:spcPct val="90000"/>
              </a:lnSpc>
            </a:pPr>
            <a:endParaRPr lang="en-GB" altLang="zh-CN" sz="2800" smtClean="0">
              <a:ea typeface="SimSun" pitchFamily="2" charset="-122"/>
            </a:endParaRPr>
          </a:p>
          <a:p>
            <a:pPr eaLnBrk="1" hangingPunct="1">
              <a:lnSpc>
                <a:spcPct val="90000"/>
              </a:lnSpc>
            </a:pPr>
            <a:r>
              <a:rPr lang="en-GB" altLang="zh-CN" sz="2800" smtClean="0">
                <a:ea typeface="SimSun" pitchFamily="2" charset="-122"/>
              </a:rPr>
              <a:t>Outputs:</a:t>
            </a:r>
          </a:p>
          <a:p>
            <a:pPr lvl="1" eaLnBrk="1" hangingPunct="1">
              <a:lnSpc>
                <a:spcPct val="90000"/>
              </a:lnSpc>
            </a:pPr>
            <a:r>
              <a:rPr lang="en-GB" altLang="zh-CN" sz="2400" smtClean="0">
                <a:ea typeface="SimSun" pitchFamily="2" charset="-122"/>
              </a:rPr>
              <a:t>Base lined System Design Description (SDD)</a:t>
            </a:r>
          </a:p>
          <a:p>
            <a:pPr lvl="1" eaLnBrk="1" hangingPunct="1">
              <a:lnSpc>
                <a:spcPct val="90000"/>
              </a:lnSpc>
            </a:pPr>
            <a:r>
              <a:rPr lang="en-US" sz="2400" smtClean="0"/>
              <a:t>High Level \Low Level Design Document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p>
            <a:endParaRPr lang="en-US" dirty="0">
              <a:latin typeface="Arial" charset="0"/>
            </a:endParaRPr>
          </a:p>
        </p:txBody>
      </p:sp>
      <p:sp>
        <p:nvSpPr>
          <p:cNvPr id="24579" name="Rectangle 2"/>
          <p:cNvSpPr>
            <a:spLocks noGrp="1" noChangeArrowheads="1"/>
          </p:cNvSpPr>
          <p:nvPr>
            <p:ph type="title"/>
          </p:nvPr>
        </p:nvSpPr>
        <p:spPr/>
        <p:txBody>
          <a:bodyPr/>
          <a:lstStyle/>
          <a:p>
            <a:pPr marL="800100" indent="-800100" eaLnBrk="1" hangingPunct="1"/>
            <a:r>
              <a:rPr lang="en-GB" altLang="zh-CN" b="1" smtClean="0">
                <a:ea typeface="SimSun" pitchFamily="2" charset="-122"/>
              </a:rPr>
              <a:t>Development</a:t>
            </a:r>
            <a:endParaRPr lang="en-US" b="1" smtClean="0"/>
          </a:p>
        </p:txBody>
      </p:sp>
      <p:sp>
        <p:nvSpPr>
          <p:cNvPr id="24580" name="Rectangle 3"/>
          <p:cNvSpPr>
            <a:spLocks noGrp="1" noChangeArrowheads="1"/>
          </p:cNvSpPr>
          <p:nvPr>
            <p:ph type="body" idx="1"/>
          </p:nvPr>
        </p:nvSpPr>
        <p:spPr/>
        <p:txBody>
          <a:bodyPr/>
          <a:lstStyle/>
          <a:p>
            <a:pPr eaLnBrk="1" hangingPunct="1">
              <a:lnSpc>
                <a:spcPct val="90000"/>
              </a:lnSpc>
              <a:buFont typeface="Wingdings" pitchFamily="2" charset="2"/>
              <a:buNone/>
            </a:pPr>
            <a:r>
              <a:rPr lang="en-GB" altLang="zh-CN" sz="2400" smtClean="0">
                <a:ea typeface="SimSun" pitchFamily="2" charset="-122"/>
              </a:rPr>
              <a:t>  This is an activity to convert the process identified from Design Phase to usable codes and to test individual program level process using test data.</a:t>
            </a:r>
          </a:p>
          <a:p>
            <a:pPr eaLnBrk="1" hangingPunct="1">
              <a:lnSpc>
                <a:spcPct val="90000"/>
              </a:lnSpc>
              <a:buFont typeface="Wingdings" pitchFamily="2" charset="2"/>
              <a:buNone/>
            </a:pPr>
            <a:endParaRPr lang="en-GB" altLang="zh-CN" sz="2400" smtClean="0">
              <a:ea typeface="SimSun" pitchFamily="2" charset="-122"/>
            </a:endParaRPr>
          </a:p>
          <a:p>
            <a:pPr eaLnBrk="1" hangingPunct="1">
              <a:lnSpc>
                <a:spcPct val="90000"/>
              </a:lnSpc>
            </a:pPr>
            <a:r>
              <a:rPr lang="en-GB" altLang="zh-CN" sz="2400" smtClean="0">
                <a:ea typeface="SimSun" pitchFamily="2" charset="-122"/>
              </a:rPr>
              <a:t>Inputs:</a:t>
            </a:r>
          </a:p>
          <a:p>
            <a:pPr lvl="1" eaLnBrk="1" hangingPunct="1">
              <a:lnSpc>
                <a:spcPct val="90000"/>
              </a:lnSpc>
            </a:pPr>
            <a:r>
              <a:rPr lang="en-GB" altLang="zh-CN" sz="2200" smtClean="0">
                <a:ea typeface="SimSun" pitchFamily="2" charset="-122"/>
              </a:rPr>
              <a:t>Base lined SDD</a:t>
            </a:r>
          </a:p>
          <a:p>
            <a:pPr lvl="1" eaLnBrk="1" hangingPunct="1">
              <a:lnSpc>
                <a:spcPct val="90000"/>
              </a:lnSpc>
            </a:pPr>
            <a:endParaRPr lang="en-GB" altLang="zh-CN" sz="2200" smtClean="0">
              <a:ea typeface="SimSun" pitchFamily="2" charset="-122"/>
            </a:endParaRPr>
          </a:p>
          <a:p>
            <a:pPr eaLnBrk="1" hangingPunct="1">
              <a:lnSpc>
                <a:spcPct val="90000"/>
              </a:lnSpc>
            </a:pPr>
            <a:r>
              <a:rPr lang="en-GB" altLang="zh-CN" sz="2400" smtClean="0">
                <a:ea typeface="SimSun" pitchFamily="2" charset="-122"/>
              </a:rPr>
              <a:t>Outputs:</a:t>
            </a:r>
          </a:p>
          <a:p>
            <a:pPr lvl="1" eaLnBrk="1" hangingPunct="1">
              <a:lnSpc>
                <a:spcPct val="90000"/>
              </a:lnSpc>
            </a:pPr>
            <a:r>
              <a:rPr lang="en-GB" altLang="zh-CN" sz="2200" smtClean="0">
                <a:ea typeface="SimSun" pitchFamily="2" charset="-122"/>
              </a:rPr>
              <a:t>Codes and database</a:t>
            </a:r>
          </a:p>
          <a:p>
            <a:pPr lvl="1" eaLnBrk="1" hangingPunct="1">
              <a:lnSpc>
                <a:spcPct val="90000"/>
              </a:lnSpc>
            </a:pPr>
            <a:r>
              <a:rPr lang="en-US" sz="2200" smtClean="0"/>
              <a:t>Configuration Status Accounting Sheet.</a:t>
            </a:r>
          </a:p>
          <a:p>
            <a:pPr lvl="1" eaLnBrk="1" hangingPunct="1">
              <a:lnSpc>
                <a:spcPct val="90000"/>
              </a:lnSpc>
            </a:pPr>
            <a:r>
              <a:rPr lang="en-US" sz="2200" smtClean="0"/>
              <a:t>Code Review Reports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p>
            <a:endParaRPr lang="en-US" dirty="0">
              <a:latin typeface="Arial" charset="0"/>
            </a:endParaRPr>
          </a:p>
        </p:txBody>
      </p:sp>
      <p:sp>
        <p:nvSpPr>
          <p:cNvPr id="25603" name="Rectangle 2"/>
          <p:cNvSpPr>
            <a:spLocks noGrp="1" noChangeArrowheads="1"/>
          </p:cNvSpPr>
          <p:nvPr>
            <p:ph type="title"/>
          </p:nvPr>
        </p:nvSpPr>
        <p:spPr/>
        <p:txBody>
          <a:bodyPr/>
          <a:lstStyle/>
          <a:p>
            <a:pPr marL="800100" indent="-800100" eaLnBrk="1" hangingPunct="1"/>
            <a:r>
              <a:rPr lang="en-GB" altLang="zh-CN" b="1" smtClean="0">
                <a:ea typeface="SimSun" pitchFamily="2" charset="-122"/>
              </a:rPr>
              <a:t>Unit Testing </a:t>
            </a:r>
            <a:endParaRPr lang="en-US" b="1" smtClean="0"/>
          </a:p>
        </p:txBody>
      </p:sp>
      <p:sp>
        <p:nvSpPr>
          <p:cNvPr id="25604" name="Rectangle 3"/>
          <p:cNvSpPr>
            <a:spLocks noGrp="1" noChangeArrowheads="1"/>
          </p:cNvSpPr>
          <p:nvPr>
            <p:ph type="body" idx="1"/>
          </p:nvPr>
        </p:nvSpPr>
        <p:spPr/>
        <p:txBody>
          <a:bodyPr/>
          <a:lstStyle/>
          <a:p>
            <a:pPr eaLnBrk="1" hangingPunct="1">
              <a:lnSpc>
                <a:spcPct val="90000"/>
              </a:lnSpc>
              <a:buFont typeface="Wingdings" pitchFamily="2" charset="2"/>
              <a:buNone/>
            </a:pPr>
            <a:r>
              <a:rPr lang="en-GB" altLang="zh-CN" sz="2800" smtClean="0">
                <a:ea typeface="SimSun" pitchFamily="2" charset="-122"/>
              </a:rPr>
              <a:t>   This activity comprises testing each individual software unit against the unit test cases.</a:t>
            </a:r>
          </a:p>
          <a:p>
            <a:pPr eaLnBrk="1" hangingPunct="1">
              <a:lnSpc>
                <a:spcPct val="90000"/>
              </a:lnSpc>
            </a:pPr>
            <a:endParaRPr lang="en-GB" altLang="zh-CN" sz="2800" smtClean="0">
              <a:ea typeface="SimSun" pitchFamily="2" charset="-122"/>
            </a:endParaRPr>
          </a:p>
          <a:p>
            <a:pPr eaLnBrk="1" hangingPunct="1">
              <a:lnSpc>
                <a:spcPct val="90000"/>
              </a:lnSpc>
            </a:pPr>
            <a:r>
              <a:rPr lang="en-GB" altLang="zh-CN" sz="2800" smtClean="0">
                <a:ea typeface="SimSun" pitchFamily="2" charset="-122"/>
              </a:rPr>
              <a:t>Inputs:</a:t>
            </a:r>
          </a:p>
          <a:p>
            <a:pPr lvl="1" eaLnBrk="1" hangingPunct="1">
              <a:lnSpc>
                <a:spcPct val="90000"/>
              </a:lnSpc>
            </a:pPr>
            <a:r>
              <a:rPr lang="en-GB" altLang="zh-CN" sz="2400" smtClean="0">
                <a:ea typeface="SimSun" pitchFamily="2" charset="-122"/>
              </a:rPr>
              <a:t>Base lined unit test cases</a:t>
            </a:r>
          </a:p>
          <a:p>
            <a:pPr lvl="1" eaLnBrk="1" hangingPunct="1">
              <a:lnSpc>
                <a:spcPct val="90000"/>
              </a:lnSpc>
            </a:pPr>
            <a:r>
              <a:rPr lang="en-GB" altLang="zh-CN" sz="2400" smtClean="0">
                <a:ea typeface="SimSun" pitchFamily="2" charset="-122"/>
              </a:rPr>
              <a:t>Developed program unit </a:t>
            </a:r>
          </a:p>
          <a:p>
            <a:pPr eaLnBrk="1" hangingPunct="1">
              <a:lnSpc>
                <a:spcPct val="90000"/>
              </a:lnSpc>
            </a:pPr>
            <a:endParaRPr lang="en-GB" altLang="zh-CN" sz="2800" smtClean="0">
              <a:ea typeface="SimSun" pitchFamily="2" charset="-122"/>
            </a:endParaRPr>
          </a:p>
          <a:p>
            <a:pPr eaLnBrk="1" hangingPunct="1">
              <a:lnSpc>
                <a:spcPct val="90000"/>
              </a:lnSpc>
            </a:pPr>
            <a:r>
              <a:rPr lang="en-GB" altLang="zh-CN" sz="2800" smtClean="0">
                <a:ea typeface="SimSun" pitchFamily="2" charset="-122"/>
              </a:rPr>
              <a:t>Outputs:</a:t>
            </a:r>
          </a:p>
          <a:p>
            <a:pPr lvl="1" eaLnBrk="1" hangingPunct="1">
              <a:lnSpc>
                <a:spcPct val="90000"/>
              </a:lnSpc>
            </a:pPr>
            <a:r>
              <a:rPr lang="en-GB" altLang="zh-CN" sz="2400" smtClean="0">
                <a:ea typeface="SimSun" pitchFamily="2" charset="-122"/>
              </a:rPr>
              <a:t>Test results (optional)</a:t>
            </a:r>
          </a:p>
          <a:p>
            <a:pPr lvl="1" eaLnBrk="1" hangingPunct="1">
              <a:lnSpc>
                <a:spcPct val="90000"/>
              </a:lnSpc>
            </a:pPr>
            <a:r>
              <a:rPr lang="en-GB" altLang="zh-CN" sz="2400" smtClean="0">
                <a:ea typeface="SimSun" pitchFamily="2" charset="-122"/>
              </a:rPr>
              <a:t>Tested software program unit</a:t>
            </a:r>
          </a:p>
          <a:p>
            <a:pPr lvl="1" eaLnBrk="1" hangingPunct="1">
              <a:lnSpc>
                <a:spcPct val="90000"/>
              </a:lnSpc>
            </a:pPr>
            <a:endParaRPr lang="en-US" sz="240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p:spPr>
        <p:txBody>
          <a:bodyPr/>
          <a:lstStyle/>
          <a:p>
            <a:endParaRPr lang="en-US" dirty="0">
              <a:latin typeface="Arial" charset="0"/>
            </a:endParaRPr>
          </a:p>
        </p:txBody>
      </p:sp>
      <p:sp>
        <p:nvSpPr>
          <p:cNvPr id="26627" name="Rectangle 2"/>
          <p:cNvSpPr>
            <a:spLocks noGrp="1" noChangeArrowheads="1"/>
          </p:cNvSpPr>
          <p:nvPr>
            <p:ph type="title"/>
          </p:nvPr>
        </p:nvSpPr>
        <p:spPr/>
        <p:txBody>
          <a:bodyPr/>
          <a:lstStyle/>
          <a:p>
            <a:pPr marL="800100" indent="-800100" eaLnBrk="1" hangingPunct="1"/>
            <a:r>
              <a:rPr lang="en-GB" altLang="zh-CN" b="1" smtClean="0">
                <a:ea typeface="SimSun" pitchFamily="2" charset="-122"/>
              </a:rPr>
              <a:t>Module/Integration Testing</a:t>
            </a:r>
            <a:endParaRPr lang="en-US" b="1" smtClean="0"/>
          </a:p>
        </p:txBody>
      </p:sp>
      <p:sp>
        <p:nvSpPr>
          <p:cNvPr id="26628" name="Rectangle 3"/>
          <p:cNvSpPr>
            <a:spLocks noGrp="1" noChangeArrowheads="1"/>
          </p:cNvSpPr>
          <p:nvPr>
            <p:ph type="body" idx="1"/>
          </p:nvPr>
        </p:nvSpPr>
        <p:spPr/>
        <p:txBody>
          <a:bodyPr/>
          <a:lstStyle/>
          <a:p>
            <a:pPr eaLnBrk="1" hangingPunct="1">
              <a:lnSpc>
                <a:spcPct val="80000"/>
              </a:lnSpc>
              <a:buFont typeface="Wingdings" pitchFamily="2" charset="2"/>
              <a:buNone/>
            </a:pPr>
            <a:r>
              <a:rPr lang="en-GB" altLang="zh-CN" sz="2400" smtClean="0">
                <a:ea typeface="SimSun" pitchFamily="2" charset="-122"/>
              </a:rPr>
              <a:t>    This activity consists of conducting tests to uncover errors associated with interfacing among sub-systems/software modules. This test is done at sub-system/module level.</a:t>
            </a:r>
          </a:p>
          <a:p>
            <a:pPr eaLnBrk="1" hangingPunct="1">
              <a:lnSpc>
                <a:spcPct val="80000"/>
              </a:lnSpc>
              <a:buFont typeface="Wingdings" pitchFamily="2" charset="2"/>
              <a:buNone/>
            </a:pPr>
            <a:endParaRPr lang="en-GB" altLang="zh-CN" sz="2400" smtClean="0">
              <a:ea typeface="SimSun" pitchFamily="2" charset="-122"/>
            </a:endParaRPr>
          </a:p>
          <a:p>
            <a:pPr eaLnBrk="1" hangingPunct="1">
              <a:lnSpc>
                <a:spcPct val="80000"/>
              </a:lnSpc>
            </a:pPr>
            <a:r>
              <a:rPr lang="en-GB" altLang="zh-CN" sz="2400" smtClean="0">
                <a:ea typeface="SimSun" pitchFamily="2" charset="-122"/>
              </a:rPr>
              <a:t>Inputs:</a:t>
            </a:r>
          </a:p>
          <a:p>
            <a:pPr lvl="1" eaLnBrk="1" hangingPunct="1">
              <a:lnSpc>
                <a:spcPct val="80000"/>
              </a:lnSpc>
            </a:pPr>
            <a:r>
              <a:rPr lang="en-GB" altLang="zh-CN" sz="2200" smtClean="0">
                <a:ea typeface="SimSun" pitchFamily="2" charset="-122"/>
              </a:rPr>
              <a:t>Base lined Module/Integration test cases</a:t>
            </a:r>
          </a:p>
          <a:p>
            <a:pPr lvl="1" eaLnBrk="1" hangingPunct="1">
              <a:lnSpc>
                <a:spcPct val="80000"/>
              </a:lnSpc>
            </a:pPr>
            <a:r>
              <a:rPr lang="en-GB" altLang="zh-CN" sz="2200" smtClean="0">
                <a:ea typeface="SimSun" pitchFamily="2" charset="-122"/>
              </a:rPr>
              <a:t>Program units / module / software</a:t>
            </a:r>
          </a:p>
          <a:p>
            <a:pPr eaLnBrk="1" hangingPunct="1">
              <a:lnSpc>
                <a:spcPct val="80000"/>
              </a:lnSpc>
            </a:pPr>
            <a:endParaRPr lang="en-GB" altLang="zh-CN" sz="2400" smtClean="0">
              <a:ea typeface="SimSun" pitchFamily="2" charset="-122"/>
            </a:endParaRPr>
          </a:p>
          <a:p>
            <a:pPr eaLnBrk="1" hangingPunct="1">
              <a:lnSpc>
                <a:spcPct val="80000"/>
              </a:lnSpc>
            </a:pPr>
            <a:r>
              <a:rPr lang="en-GB" altLang="zh-CN" sz="2400" smtClean="0">
                <a:ea typeface="SimSun" pitchFamily="2" charset="-122"/>
              </a:rPr>
              <a:t>Outputs:</a:t>
            </a:r>
          </a:p>
          <a:p>
            <a:pPr lvl="1" eaLnBrk="1" hangingPunct="1">
              <a:lnSpc>
                <a:spcPct val="80000"/>
              </a:lnSpc>
            </a:pPr>
            <a:r>
              <a:rPr lang="en-GB" altLang="zh-CN" sz="2200" smtClean="0">
                <a:ea typeface="SimSun" pitchFamily="2" charset="-122"/>
              </a:rPr>
              <a:t>Test results</a:t>
            </a:r>
          </a:p>
          <a:p>
            <a:pPr lvl="1" eaLnBrk="1" hangingPunct="1">
              <a:lnSpc>
                <a:spcPct val="80000"/>
              </a:lnSpc>
            </a:pPr>
            <a:r>
              <a:rPr lang="en-GB" altLang="zh-CN" sz="2200" smtClean="0">
                <a:ea typeface="SimSun" pitchFamily="2" charset="-122"/>
              </a:rPr>
              <a:t>Defect Tracking Report</a:t>
            </a:r>
          </a:p>
          <a:p>
            <a:pPr lvl="1" eaLnBrk="1" hangingPunct="1">
              <a:lnSpc>
                <a:spcPct val="80000"/>
              </a:lnSpc>
            </a:pPr>
            <a:r>
              <a:rPr lang="en-GB" altLang="zh-CN" sz="2200" smtClean="0">
                <a:ea typeface="SimSun" pitchFamily="2" charset="-122"/>
              </a:rPr>
              <a:t>Tested module or integrated software</a:t>
            </a:r>
          </a:p>
          <a:p>
            <a:pPr lvl="2" eaLnBrk="1" hangingPunct="1">
              <a:lnSpc>
                <a:spcPct val="80000"/>
              </a:lnSpc>
            </a:pPr>
            <a:endParaRPr lang="en-US" sz="170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p:spPr>
        <p:txBody>
          <a:bodyPr/>
          <a:lstStyle/>
          <a:p>
            <a:endParaRPr lang="en-US" dirty="0">
              <a:latin typeface="Arial" charset="0"/>
            </a:endParaRPr>
          </a:p>
        </p:txBody>
      </p:sp>
      <p:sp>
        <p:nvSpPr>
          <p:cNvPr id="27651" name="Rectangle 2"/>
          <p:cNvSpPr>
            <a:spLocks noGrp="1" noChangeArrowheads="1"/>
          </p:cNvSpPr>
          <p:nvPr>
            <p:ph type="title"/>
          </p:nvPr>
        </p:nvSpPr>
        <p:spPr/>
        <p:txBody>
          <a:bodyPr/>
          <a:lstStyle/>
          <a:p>
            <a:pPr marL="800100" indent="-800100" eaLnBrk="1" hangingPunct="1"/>
            <a:r>
              <a:rPr lang="en-GB" altLang="zh-CN" b="1" smtClean="0">
                <a:ea typeface="SimSun" pitchFamily="2" charset="-122"/>
              </a:rPr>
              <a:t>System Testing</a:t>
            </a:r>
            <a:endParaRPr lang="en-US" b="1" smtClean="0"/>
          </a:p>
        </p:txBody>
      </p:sp>
      <p:sp>
        <p:nvSpPr>
          <p:cNvPr id="27652" name="Rectangle 3"/>
          <p:cNvSpPr>
            <a:spLocks noGrp="1" noChangeArrowheads="1"/>
          </p:cNvSpPr>
          <p:nvPr>
            <p:ph type="body" idx="1"/>
          </p:nvPr>
        </p:nvSpPr>
        <p:spPr/>
        <p:txBody>
          <a:bodyPr/>
          <a:lstStyle/>
          <a:p>
            <a:pPr eaLnBrk="1" hangingPunct="1">
              <a:lnSpc>
                <a:spcPct val="90000"/>
              </a:lnSpc>
              <a:buFont typeface="Wingdings" pitchFamily="2" charset="2"/>
              <a:buNone/>
            </a:pPr>
            <a:r>
              <a:rPr lang="en-GB" altLang="zh-CN" sz="2400" smtClean="0">
                <a:ea typeface="SimSun" pitchFamily="2" charset="-122"/>
              </a:rPr>
              <a:t>   This activity consists of validating the software developed with respect to its functional and environmental requirements.</a:t>
            </a:r>
          </a:p>
          <a:p>
            <a:pPr eaLnBrk="1" hangingPunct="1">
              <a:lnSpc>
                <a:spcPct val="90000"/>
              </a:lnSpc>
              <a:buFont typeface="Wingdings" pitchFamily="2" charset="2"/>
              <a:buNone/>
            </a:pPr>
            <a:endParaRPr lang="en-GB" altLang="zh-CN" sz="2400" smtClean="0">
              <a:ea typeface="SimSun" pitchFamily="2" charset="-122"/>
            </a:endParaRPr>
          </a:p>
          <a:p>
            <a:pPr eaLnBrk="1" hangingPunct="1">
              <a:lnSpc>
                <a:spcPct val="90000"/>
              </a:lnSpc>
            </a:pPr>
            <a:r>
              <a:rPr lang="en-GB" altLang="zh-CN" sz="2400" smtClean="0">
                <a:ea typeface="SimSun" pitchFamily="2" charset="-122"/>
              </a:rPr>
              <a:t>Inputs:</a:t>
            </a:r>
          </a:p>
          <a:p>
            <a:pPr lvl="1" eaLnBrk="1" hangingPunct="1">
              <a:lnSpc>
                <a:spcPct val="90000"/>
              </a:lnSpc>
            </a:pPr>
            <a:r>
              <a:rPr lang="en-GB" altLang="zh-CN" sz="2200" smtClean="0">
                <a:ea typeface="SimSun" pitchFamily="2" charset="-122"/>
              </a:rPr>
              <a:t>System Test Plan</a:t>
            </a:r>
          </a:p>
          <a:p>
            <a:pPr lvl="1" eaLnBrk="1" hangingPunct="1">
              <a:lnSpc>
                <a:spcPct val="90000"/>
              </a:lnSpc>
            </a:pPr>
            <a:r>
              <a:rPr lang="en-GB" altLang="zh-CN" sz="2200" smtClean="0">
                <a:ea typeface="SimSun" pitchFamily="2" charset="-122"/>
              </a:rPr>
              <a:t>Complete software product</a:t>
            </a:r>
          </a:p>
          <a:p>
            <a:pPr eaLnBrk="1" hangingPunct="1">
              <a:lnSpc>
                <a:spcPct val="90000"/>
              </a:lnSpc>
            </a:pPr>
            <a:endParaRPr lang="en-GB" altLang="zh-CN" sz="2400" smtClean="0">
              <a:ea typeface="SimSun" pitchFamily="2" charset="-122"/>
            </a:endParaRPr>
          </a:p>
          <a:p>
            <a:pPr eaLnBrk="1" hangingPunct="1">
              <a:lnSpc>
                <a:spcPct val="90000"/>
              </a:lnSpc>
            </a:pPr>
            <a:r>
              <a:rPr lang="en-GB" altLang="zh-CN" sz="2400" smtClean="0">
                <a:ea typeface="SimSun" pitchFamily="2" charset="-122"/>
              </a:rPr>
              <a:t>Outputs:</a:t>
            </a:r>
          </a:p>
          <a:p>
            <a:pPr lvl="1" eaLnBrk="1" hangingPunct="1">
              <a:lnSpc>
                <a:spcPct val="90000"/>
              </a:lnSpc>
            </a:pPr>
            <a:r>
              <a:rPr lang="en-GB" altLang="zh-CN" sz="2200" smtClean="0">
                <a:ea typeface="SimSun" pitchFamily="2" charset="-122"/>
              </a:rPr>
              <a:t>Test results</a:t>
            </a:r>
          </a:p>
          <a:p>
            <a:pPr lvl="1" eaLnBrk="1" hangingPunct="1">
              <a:lnSpc>
                <a:spcPct val="90000"/>
              </a:lnSpc>
            </a:pPr>
            <a:r>
              <a:rPr lang="en-GB" altLang="zh-CN" sz="2200" smtClean="0">
                <a:ea typeface="SimSun" pitchFamily="2" charset="-122"/>
              </a:rPr>
              <a:t>Tested software </a:t>
            </a:r>
          </a:p>
          <a:p>
            <a:pPr lvl="1" eaLnBrk="1" hangingPunct="1">
              <a:lnSpc>
                <a:spcPct val="90000"/>
              </a:lnSpc>
            </a:pPr>
            <a:r>
              <a:rPr lang="en-GB" altLang="zh-CN" sz="2200" smtClean="0">
                <a:ea typeface="SimSun" pitchFamily="2" charset="-122"/>
              </a:rPr>
              <a:t>Defect Tracking Report</a:t>
            </a:r>
            <a:endParaRPr lang="en-US" sz="220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p:spPr>
        <p:txBody>
          <a:bodyPr/>
          <a:lstStyle/>
          <a:p>
            <a:endParaRPr lang="en-US" dirty="0">
              <a:latin typeface="Arial" charset="0"/>
            </a:endParaRPr>
          </a:p>
        </p:txBody>
      </p:sp>
      <p:sp>
        <p:nvSpPr>
          <p:cNvPr id="28675" name="Rectangle 2"/>
          <p:cNvSpPr>
            <a:spLocks noGrp="1" noChangeArrowheads="1"/>
          </p:cNvSpPr>
          <p:nvPr>
            <p:ph type="title"/>
          </p:nvPr>
        </p:nvSpPr>
        <p:spPr/>
        <p:txBody>
          <a:bodyPr/>
          <a:lstStyle/>
          <a:p>
            <a:pPr marL="800100" indent="-800100" eaLnBrk="1" hangingPunct="1"/>
            <a:r>
              <a:rPr lang="en-GB" altLang="zh-CN" b="1" smtClean="0">
                <a:ea typeface="SimSun" pitchFamily="2" charset="-122"/>
              </a:rPr>
              <a:t> Acceptance Testing</a:t>
            </a:r>
            <a:endParaRPr lang="en-US" b="1" smtClean="0"/>
          </a:p>
        </p:txBody>
      </p:sp>
      <p:sp>
        <p:nvSpPr>
          <p:cNvPr id="28676"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en-GB" altLang="zh-CN" sz="1800" dirty="0" smtClean="0">
                <a:ea typeface="SimSun" pitchFamily="2" charset="-122"/>
              </a:rPr>
              <a:t>     This activity comprises testing the software for customer acceptance, (generally at the installation site), by the Project Team (and also by the Customer, in general) at the Customer's actual operation environment. Acceptance tests may also be carried out at the software developer's development site, depending on the specific project scope. There may be situations where Acceptance Testing is not carried out at all, again depending upon the scope of work in the project and the acceptance criteria of the project.</a:t>
            </a:r>
          </a:p>
          <a:p>
            <a:pPr eaLnBrk="1" hangingPunct="1">
              <a:lnSpc>
                <a:spcPct val="80000"/>
              </a:lnSpc>
              <a:buFont typeface="Wingdings" pitchFamily="2" charset="2"/>
              <a:buNone/>
            </a:pPr>
            <a:endParaRPr lang="en-GB" altLang="zh-CN" sz="1800" dirty="0" smtClean="0">
              <a:ea typeface="SimSun" pitchFamily="2" charset="-122"/>
            </a:endParaRPr>
          </a:p>
          <a:p>
            <a:pPr eaLnBrk="1" hangingPunct="1">
              <a:lnSpc>
                <a:spcPct val="80000"/>
              </a:lnSpc>
            </a:pPr>
            <a:r>
              <a:rPr lang="en-GB" altLang="zh-CN" sz="1800" b="1" dirty="0" smtClean="0">
                <a:ea typeface="SimSun" pitchFamily="2" charset="-122"/>
              </a:rPr>
              <a:t>Inputs</a:t>
            </a:r>
            <a:r>
              <a:rPr lang="en-GB" altLang="zh-CN" sz="1800" dirty="0" smtClean="0">
                <a:ea typeface="SimSun" pitchFamily="2" charset="-122"/>
              </a:rPr>
              <a:t>:</a:t>
            </a:r>
          </a:p>
          <a:p>
            <a:pPr lvl="1" eaLnBrk="1" hangingPunct="1">
              <a:lnSpc>
                <a:spcPct val="80000"/>
              </a:lnSpc>
            </a:pPr>
            <a:r>
              <a:rPr lang="en-GB" altLang="zh-CN" sz="1600" dirty="0" smtClean="0">
                <a:ea typeface="SimSun" pitchFamily="2" charset="-122"/>
              </a:rPr>
              <a:t>Base lined acceptance test cases</a:t>
            </a:r>
            <a:endParaRPr lang="en-US" altLang="zh-CN" sz="1600" dirty="0" smtClean="0">
              <a:ea typeface="SimSun" pitchFamily="2" charset="-122"/>
            </a:endParaRPr>
          </a:p>
          <a:p>
            <a:pPr lvl="1" eaLnBrk="1" hangingPunct="1">
              <a:lnSpc>
                <a:spcPct val="80000"/>
              </a:lnSpc>
            </a:pPr>
            <a:r>
              <a:rPr lang="en-GB" altLang="zh-CN" sz="1600" dirty="0" smtClean="0">
                <a:ea typeface="SimSun" pitchFamily="2" charset="-122"/>
              </a:rPr>
              <a:t>The software system has passed through the System Testing phase and is ready for delivery/handover to the users for operation</a:t>
            </a:r>
          </a:p>
          <a:p>
            <a:pPr eaLnBrk="1" hangingPunct="1">
              <a:lnSpc>
                <a:spcPct val="80000"/>
              </a:lnSpc>
              <a:buFont typeface="Wingdings" pitchFamily="2" charset="2"/>
              <a:buNone/>
            </a:pPr>
            <a:endParaRPr lang="en-US" sz="1800" dirty="0" smtClean="0"/>
          </a:p>
          <a:p>
            <a:pPr eaLnBrk="1" hangingPunct="1">
              <a:lnSpc>
                <a:spcPct val="80000"/>
              </a:lnSpc>
            </a:pPr>
            <a:r>
              <a:rPr lang="en-US" sz="1800" b="1" dirty="0" smtClean="0"/>
              <a:t>Outputs</a:t>
            </a:r>
            <a:r>
              <a:rPr lang="en-US" sz="1800" dirty="0" smtClean="0"/>
              <a:t>:</a:t>
            </a:r>
          </a:p>
          <a:p>
            <a:pPr lvl="1" eaLnBrk="1" hangingPunct="1">
              <a:lnSpc>
                <a:spcPct val="80000"/>
              </a:lnSpc>
            </a:pPr>
            <a:r>
              <a:rPr lang="en-GB" altLang="zh-CN" sz="1600" dirty="0" smtClean="0">
                <a:ea typeface="SimSun" pitchFamily="2" charset="-122"/>
              </a:rPr>
              <a:t>Test results </a:t>
            </a:r>
          </a:p>
          <a:p>
            <a:pPr lvl="1" eaLnBrk="1" hangingPunct="1">
              <a:lnSpc>
                <a:spcPct val="80000"/>
              </a:lnSpc>
            </a:pPr>
            <a:r>
              <a:rPr lang="en-GB" altLang="zh-CN" sz="1600" dirty="0" smtClean="0">
                <a:ea typeface="SimSun" pitchFamily="2" charset="-122"/>
              </a:rPr>
              <a:t>Defect Tracking Report</a:t>
            </a:r>
          </a:p>
          <a:p>
            <a:pPr lvl="1" eaLnBrk="1" hangingPunct="1">
              <a:lnSpc>
                <a:spcPct val="80000"/>
              </a:lnSpc>
            </a:pPr>
            <a:r>
              <a:rPr lang="en-GB" altLang="zh-CN" sz="1600" dirty="0" smtClean="0">
                <a:ea typeface="SimSun" pitchFamily="2" charset="-122"/>
              </a:rPr>
              <a:t>Acceptance from customer, if any</a:t>
            </a:r>
            <a:endParaRPr lang="en-US" sz="1600" dirty="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p>
            <a:endParaRPr lang="en-US" dirty="0">
              <a:latin typeface="Arial" charset="0"/>
            </a:endParaRPr>
          </a:p>
        </p:txBody>
      </p:sp>
      <p:sp>
        <p:nvSpPr>
          <p:cNvPr id="29699" name="Rectangle 2"/>
          <p:cNvSpPr>
            <a:spLocks noGrp="1" noChangeArrowheads="1"/>
          </p:cNvSpPr>
          <p:nvPr>
            <p:ph type="title"/>
          </p:nvPr>
        </p:nvSpPr>
        <p:spPr/>
        <p:txBody>
          <a:bodyPr/>
          <a:lstStyle/>
          <a:p>
            <a:pPr marL="800100" indent="-800100" eaLnBrk="1" hangingPunct="1"/>
            <a:r>
              <a:rPr lang="en-GB" altLang="zh-CN" b="1" smtClean="0">
                <a:ea typeface="SimSun" pitchFamily="2" charset="-122"/>
              </a:rPr>
              <a:t>Implementation </a:t>
            </a:r>
            <a:endParaRPr lang="en-US" b="1" smtClean="0"/>
          </a:p>
        </p:txBody>
      </p:sp>
      <p:sp>
        <p:nvSpPr>
          <p:cNvPr id="29700" name="Rectangle 3"/>
          <p:cNvSpPr>
            <a:spLocks noGrp="1" noChangeArrowheads="1"/>
          </p:cNvSpPr>
          <p:nvPr>
            <p:ph type="body" idx="1"/>
          </p:nvPr>
        </p:nvSpPr>
        <p:spPr/>
        <p:txBody>
          <a:bodyPr/>
          <a:lstStyle/>
          <a:p>
            <a:pPr eaLnBrk="1" hangingPunct="1">
              <a:lnSpc>
                <a:spcPct val="90000"/>
              </a:lnSpc>
              <a:buFont typeface="Wingdings" pitchFamily="2" charset="2"/>
              <a:buNone/>
            </a:pPr>
            <a:r>
              <a:rPr lang="en-GB" altLang="zh-CN" sz="2800" smtClean="0">
                <a:ea typeface="SimSun" pitchFamily="2" charset="-122"/>
              </a:rPr>
              <a:t>   To install and configure the developed software and subsequently impart training to the end user.</a:t>
            </a:r>
          </a:p>
          <a:p>
            <a:pPr eaLnBrk="1" hangingPunct="1">
              <a:lnSpc>
                <a:spcPct val="90000"/>
              </a:lnSpc>
              <a:buFont typeface="Wingdings" pitchFamily="2" charset="2"/>
              <a:buNone/>
            </a:pPr>
            <a:endParaRPr lang="en-GB" altLang="zh-CN" sz="2800" smtClean="0">
              <a:ea typeface="SimSun" pitchFamily="2" charset="-122"/>
            </a:endParaRPr>
          </a:p>
          <a:p>
            <a:pPr eaLnBrk="1" hangingPunct="1">
              <a:lnSpc>
                <a:spcPct val="90000"/>
              </a:lnSpc>
            </a:pPr>
            <a:r>
              <a:rPr lang="en-GB" altLang="zh-CN" sz="2800" smtClean="0">
                <a:ea typeface="SimSun" pitchFamily="2" charset="-122"/>
              </a:rPr>
              <a:t>Inputs:</a:t>
            </a:r>
          </a:p>
          <a:p>
            <a:pPr lvl="1" eaLnBrk="1" hangingPunct="1">
              <a:lnSpc>
                <a:spcPct val="90000"/>
              </a:lnSpc>
            </a:pPr>
            <a:r>
              <a:rPr lang="en-GB" altLang="zh-CN" sz="2400" smtClean="0">
                <a:ea typeface="SimSun" pitchFamily="2" charset="-122"/>
              </a:rPr>
              <a:t>Application software / product</a:t>
            </a:r>
          </a:p>
          <a:p>
            <a:pPr lvl="1" eaLnBrk="1" hangingPunct="1">
              <a:lnSpc>
                <a:spcPct val="90000"/>
              </a:lnSpc>
            </a:pPr>
            <a:r>
              <a:rPr lang="en-GB" altLang="zh-CN" sz="2400" smtClean="0">
                <a:ea typeface="SimSun" pitchFamily="2" charset="-122"/>
              </a:rPr>
              <a:t>Users manual</a:t>
            </a:r>
            <a:endParaRPr lang="en-US" sz="2400" smtClean="0"/>
          </a:p>
          <a:p>
            <a:pPr eaLnBrk="1" hangingPunct="1">
              <a:lnSpc>
                <a:spcPct val="90000"/>
              </a:lnSpc>
            </a:pPr>
            <a:endParaRPr lang="en-GB" altLang="zh-CN" sz="2800" smtClean="0">
              <a:ea typeface="SimSun" pitchFamily="2" charset="-122"/>
            </a:endParaRPr>
          </a:p>
          <a:p>
            <a:pPr eaLnBrk="1" hangingPunct="1">
              <a:lnSpc>
                <a:spcPct val="90000"/>
              </a:lnSpc>
            </a:pPr>
            <a:r>
              <a:rPr lang="en-GB" altLang="zh-CN" sz="2800" smtClean="0">
                <a:ea typeface="SimSun" pitchFamily="2" charset="-122"/>
              </a:rPr>
              <a:t>Outputs:</a:t>
            </a:r>
          </a:p>
          <a:p>
            <a:pPr lvl="1" eaLnBrk="1" hangingPunct="1">
              <a:lnSpc>
                <a:spcPct val="90000"/>
              </a:lnSpc>
            </a:pPr>
            <a:r>
              <a:rPr lang="en-GB" altLang="zh-CN" sz="2400" smtClean="0">
                <a:ea typeface="SimSun" pitchFamily="2" charset="-122"/>
              </a:rPr>
              <a:t>Users acceptance</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p:spPr>
        <p:txBody>
          <a:bodyPr/>
          <a:lstStyle/>
          <a:p>
            <a:endParaRPr lang="en-US" dirty="0">
              <a:latin typeface="Arial" charset="0"/>
            </a:endParaRPr>
          </a:p>
        </p:txBody>
      </p:sp>
      <p:sp>
        <p:nvSpPr>
          <p:cNvPr id="30723" name="Rectangle 2"/>
          <p:cNvSpPr>
            <a:spLocks noGrp="1" noChangeArrowheads="1"/>
          </p:cNvSpPr>
          <p:nvPr>
            <p:ph type="title"/>
          </p:nvPr>
        </p:nvSpPr>
        <p:spPr/>
        <p:txBody>
          <a:bodyPr/>
          <a:lstStyle/>
          <a:p>
            <a:pPr marL="800100" indent="-800100" eaLnBrk="1" hangingPunct="1"/>
            <a:r>
              <a:rPr lang="en-GB" altLang="zh-CN" sz="3000" b="1" smtClean="0">
                <a:ea typeface="SimSun" pitchFamily="2" charset="-122"/>
              </a:rPr>
              <a:t>Post Production Support and Maintenance</a:t>
            </a:r>
            <a:endParaRPr lang="en-US" sz="3000" b="1" smtClean="0"/>
          </a:p>
        </p:txBody>
      </p:sp>
      <p:sp>
        <p:nvSpPr>
          <p:cNvPr id="30724" name="Rectangle 3"/>
          <p:cNvSpPr>
            <a:spLocks noGrp="1" noChangeArrowheads="1"/>
          </p:cNvSpPr>
          <p:nvPr>
            <p:ph type="body" idx="1"/>
          </p:nvPr>
        </p:nvSpPr>
        <p:spPr/>
        <p:txBody>
          <a:bodyPr/>
          <a:lstStyle/>
          <a:p>
            <a:pPr eaLnBrk="1" hangingPunct="1">
              <a:lnSpc>
                <a:spcPct val="90000"/>
              </a:lnSpc>
              <a:buFont typeface="Wingdings" pitchFamily="2" charset="2"/>
              <a:buNone/>
            </a:pPr>
            <a:r>
              <a:rPr lang="en-GB" altLang="zh-CN" sz="2800" smtClean="0">
                <a:ea typeface="SimSun" pitchFamily="2" charset="-122"/>
              </a:rPr>
              <a:t>	To assist user in phasing out the old system, fixing bugs if any, data posting and user training.</a:t>
            </a:r>
          </a:p>
          <a:p>
            <a:pPr eaLnBrk="1" hangingPunct="1">
              <a:lnSpc>
                <a:spcPct val="90000"/>
              </a:lnSpc>
              <a:buFont typeface="Wingdings" pitchFamily="2" charset="2"/>
              <a:buNone/>
            </a:pPr>
            <a:endParaRPr lang="en-US" sz="2800" smtClean="0"/>
          </a:p>
          <a:p>
            <a:pPr eaLnBrk="1" hangingPunct="1">
              <a:lnSpc>
                <a:spcPct val="90000"/>
              </a:lnSpc>
            </a:pPr>
            <a:r>
              <a:rPr lang="en-US" sz="2800" smtClean="0"/>
              <a:t>Inputs:</a:t>
            </a:r>
          </a:p>
          <a:p>
            <a:pPr lvl="1" eaLnBrk="1" hangingPunct="1">
              <a:lnSpc>
                <a:spcPct val="90000"/>
              </a:lnSpc>
            </a:pPr>
            <a:r>
              <a:rPr lang="en-GB" altLang="zh-CN" sz="2400" smtClean="0">
                <a:ea typeface="SimSun" pitchFamily="2" charset="-122"/>
              </a:rPr>
              <a:t>Support request from the customer</a:t>
            </a:r>
          </a:p>
          <a:p>
            <a:pPr lvl="1" eaLnBrk="1" hangingPunct="1">
              <a:lnSpc>
                <a:spcPct val="90000"/>
              </a:lnSpc>
            </a:pPr>
            <a:endParaRPr lang="en-US" sz="2400" smtClean="0"/>
          </a:p>
          <a:p>
            <a:pPr eaLnBrk="1" hangingPunct="1">
              <a:lnSpc>
                <a:spcPct val="90000"/>
              </a:lnSpc>
            </a:pPr>
            <a:r>
              <a:rPr lang="en-US" sz="2800" smtClean="0"/>
              <a:t>Outputs:</a:t>
            </a:r>
          </a:p>
          <a:p>
            <a:pPr lvl="1" eaLnBrk="1" hangingPunct="1">
              <a:lnSpc>
                <a:spcPct val="90000"/>
              </a:lnSpc>
            </a:pPr>
            <a:r>
              <a:rPr lang="en-GB" altLang="zh-CN" sz="2400" smtClean="0">
                <a:ea typeface="SimSun" pitchFamily="2" charset="-122"/>
              </a:rPr>
              <a:t>Closure of the customer request</a:t>
            </a:r>
          </a:p>
          <a:p>
            <a:pPr lvl="1" eaLnBrk="1" hangingPunct="1">
              <a:lnSpc>
                <a:spcPct val="90000"/>
              </a:lnSpc>
            </a:pPr>
            <a:r>
              <a:rPr lang="en-GB" altLang="zh-CN" sz="2400" smtClean="0">
                <a:ea typeface="SimSun" pitchFamily="2" charset="-122"/>
              </a:rPr>
              <a:t>Updated Issue / Defect / CR Log</a:t>
            </a:r>
            <a:endParaRPr lang="en-US" sz="240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p:spPr>
        <p:txBody>
          <a:bodyPr/>
          <a:lstStyle/>
          <a:p>
            <a:endParaRPr lang="en-US" sz="1000" dirty="0">
              <a:latin typeface="Arial" charset="0"/>
            </a:endParaRPr>
          </a:p>
        </p:txBody>
      </p:sp>
      <p:sp>
        <p:nvSpPr>
          <p:cNvPr id="31747" name="Rectangle 2"/>
          <p:cNvSpPr>
            <a:spLocks noGrp="1" noChangeArrowheads="1"/>
          </p:cNvSpPr>
          <p:nvPr>
            <p:ph type="title"/>
          </p:nvPr>
        </p:nvSpPr>
        <p:spPr/>
        <p:txBody>
          <a:bodyPr/>
          <a:lstStyle/>
          <a:p>
            <a:pPr eaLnBrk="1" hangingPunct="1"/>
            <a:r>
              <a:rPr lang="en-US" smtClean="0"/>
              <a:t>References</a:t>
            </a:r>
          </a:p>
        </p:txBody>
      </p:sp>
      <p:sp>
        <p:nvSpPr>
          <p:cNvPr id="31748" name="Rectangle 3"/>
          <p:cNvSpPr>
            <a:spLocks noGrp="1" noChangeArrowheads="1"/>
          </p:cNvSpPr>
          <p:nvPr>
            <p:ph type="body" idx="1"/>
          </p:nvPr>
        </p:nvSpPr>
        <p:spPr/>
        <p:txBody>
          <a:bodyPr/>
          <a:lstStyle/>
          <a:p>
            <a:pPr eaLnBrk="1" hangingPunct="1"/>
            <a:r>
              <a:rPr lang="en-US" dirty="0" smtClean="0"/>
              <a:t>Software Life Cycle Process ~SVAM</a:t>
            </a:r>
          </a:p>
          <a:p>
            <a:pPr eaLnBrk="1" hangingPunct="1"/>
            <a:r>
              <a:rPr lang="en-US" dirty="0" smtClean="0"/>
              <a:t>PR-09-SLC (QMS NST)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Structure of QMS</a:t>
            </a:r>
          </a:p>
        </p:txBody>
      </p:sp>
      <p:sp>
        <p:nvSpPr>
          <p:cNvPr id="5123"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z="1800" b="1" dirty="0" smtClean="0"/>
              <a:t>Quality Manual:</a:t>
            </a:r>
          </a:p>
          <a:p>
            <a:pPr eaLnBrk="1" hangingPunct="1">
              <a:lnSpc>
                <a:spcPct val="80000"/>
              </a:lnSpc>
            </a:pPr>
            <a:r>
              <a:rPr lang="en-US" sz="1800" dirty="0" smtClean="0"/>
              <a:t>Map against ISO9001-2008</a:t>
            </a:r>
            <a:r>
              <a:rPr lang="en-US" sz="1800" dirty="0"/>
              <a:t>, </a:t>
            </a:r>
            <a:r>
              <a:rPr lang="en-US" sz="1800" dirty="0" smtClean="0"/>
              <a:t>ISO27001-2013 and CMMI level 3 concepts</a:t>
            </a:r>
          </a:p>
          <a:p>
            <a:pPr eaLnBrk="1" hangingPunct="1">
              <a:lnSpc>
                <a:spcPct val="80000"/>
              </a:lnSpc>
            </a:pPr>
            <a:r>
              <a:rPr lang="en-US" sz="1800" dirty="0" smtClean="0"/>
              <a:t>Summary of the entire system</a:t>
            </a:r>
          </a:p>
          <a:p>
            <a:pPr eaLnBrk="1" hangingPunct="1">
              <a:lnSpc>
                <a:spcPct val="80000"/>
              </a:lnSpc>
              <a:buFont typeface="Wingdings" pitchFamily="2" charset="2"/>
              <a:buNone/>
            </a:pPr>
            <a:r>
              <a:rPr lang="en-US" sz="1800" b="1" dirty="0" smtClean="0"/>
              <a:t>Policies and Procedures:</a:t>
            </a:r>
          </a:p>
          <a:p>
            <a:pPr eaLnBrk="1" hangingPunct="1">
              <a:lnSpc>
                <a:spcPct val="80000"/>
              </a:lnSpc>
            </a:pPr>
            <a:r>
              <a:rPr lang="en-US" sz="1800" dirty="0" smtClean="0"/>
              <a:t>Quality Policy </a:t>
            </a:r>
          </a:p>
          <a:p>
            <a:pPr eaLnBrk="1" hangingPunct="1">
              <a:lnSpc>
                <a:spcPct val="80000"/>
              </a:lnSpc>
            </a:pPr>
            <a:r>
              <a:rPr lang="en-US" sz="1800" dirty="0" smtClean="0"/>
              <a:t>Antivirus Policy</a:t>
            </a:r>
          </a:p>
          <a:p>
            <a:pPr eaLnBrk="1" hangingPunct="1">
              <a:lnSpc>
                <a:spcPct val="80000"/>
              </a:lnSpc>
            </a:pPr>
            <a:r>
              <a:rPr lang="en-US" sz="1800" dirty="0" smtClean="0"/>
              <a:t>Transport Policy</a:t>
            </a:r>
          </a:p>
          <a:p>
            <a:pPr eaLnBrk="1" hangingPunct="1">
              <a:lnSpc>
                <a:spcPct val="80000"/>
              </a:lnSpc>
              <a:buFont typeface="Wingdings" pitchFamily="2" charset="2"/>
              <a:buNone/>
            </a:pPr>
            <a:r>
              <a:rPr lang="en-US" sz="1800" b="1" dirty="0" smtClean="0"/>
              <a:t>Processes:</a:t>
            </a:r>
          </a:p>
          <a:p>
            <a:pPr eaLnBrk="1" hangingPunct="1">
              <a:lnSpc>
                <a:spcPct val="80000"/>
              </a:lnSpc>
            </a:pPr>
            <a:r>
              <a:rPr lang="en-US" sz="1800" dirty="0" smtClean="0"/>
              <a:t>The QMS of NST consists of 18 processes in compliance with the ISO 9001:2008 standards and CMMI Level3</a:t>
            </a:r>
          </a:p>
          <a:p>
            <a:pPr eaLnBrk="1" hangingPunct="1">
              <a:lnSpc>
                <a:spcPct val="80000"/>
              </a:lnSpc>
              <a:buFont typeface="Wingdings" pitchFamily="2" charset="2"/>
              <a:buNone/>
            </a:pPr>
            <a:r>
              <a:rPr lang="en-US" sz="1800" b="1" dirty="0" smtClean="0"/>
              <a:t>Guidelines and Checklists:</a:t>
            </a:r>
          </a:p>
          <a:p>
            <a:pPr eaLnBrk="1" hangingPunct="1">
              <a:lnSpc>
                <a:spcPct val="80000"/>
              </a:lnSpc>
            </a:pPr>
            <a:r>
              <a:rPr lang="en-US" sz="1800" dirty="0" smtClean="0"/>
              <a:t>Various Guidelines and checklist are used for complying with the defined processes and assure quality in the delivered product</a:t>
            </a:r>
          </a:p>
          <a:p>
            <a:pPr eaLnBrk="1" hangingPunct="1">
              <a:lnSpc>
                <a:spcPct val="80000"/>
              </a:lnSpc>
              <a:buFont typeface="Wingdings" pitchFamily="2" charset="2"/>
              <a:buNone/>
            </a:pPr>
            <a:r>
              <a:rPr lang="en-US" sz="1800" b="1" dirty="0" smtClean="0"/>
              <a:t>Templates:</a:t>
            </a:r>
          </a:p>
          <a:p>
            <a:pPr eaLnBrk="1" hangingPunct="1">
              <a:lnSpc>
                <a:spcPct val="80000"/>
              </a:lnSpc>
            </a:pPr>
            <a:r>
              <a:rPr lang="en-US" sz="1800" dirty="0" smtClean="0"/>
              <a:t>The QMS of NST has various templates for providing quality in work at various phases of the project’s lifecycle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Conclusion</a:t>
            </a:r>
          </a:p>
        </p:txBody>
      </p:sp>
      <p:sp>
        <p:nvSpPr>
          <p:cNvPr id="32771" name="Rectangle 3"/>
          <p:cNvSpPr>
            <a:spLocks noGrp="1" noChangeArrowheads="1"/>
          </p:cNvSpPr>
          <p:nvPr>
            <p:ph type="body" idx="1"/>
          </p:nvPr>
        </p:nvSpPr>
        <p:spPr/>
        <p:txBody>
          <a:bodyPr/>
          <a:lstStyle/>
          <a:p>
            <a:pPr algn="ctr" eaLnBrk="1" hangingPunct="1">
              <a:buFont typeface="Wingdings" pitchFamily="2" charset="2"/>
              <a:buNone/>
            </a:pPr>
            <a:endParaRPr lang="en-US" b="1" smtClean="0"/>
          </a:p>
          <a:p>
            <a:pPr algn="ctr" eaLnBrk="1" hangingPunct="1">
              <a:buFont typeface="Wingdings" pitchFamily="2" charset="2"/>
              <a:buNone/>
            </a:pPr>
            <a:endParaRPr lang="en-US" b="1" smtClean="0"/>
          </a:p>
          <a:p>
            <a:pPr algn="ctr" eaLnBrk="1" hangingPunct="1">
              <a:buFont typeface="Wingdings" pitchFamily="2" charset="2"/>
              <a:buNone/>
            </a:pPr>
            <a:endParaRPr lang="en-US" b="1" smtClean="0"/>
          </a:p>
          <a:p>
            <a:pPr algn="ctr" eaLnBrk="1" hangingPunct="1">
              <a:buFont typeface="Wingdings" pitchFamily="2" charset="2"/>
              <a:buNone/>
            </a:pPr>
            <a:r>
              <a:rPr lang="en-US" b="1" smtClean="0"/>
              <a:t>Thank You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Requirement Development</a:t>
            </a:r>
          </a:p>
        </p:txBody>
      </p:sp>
      <p:sp>
        <p:nvSpPr>
          <p:cNvPr id="6147" name="Rectangle 3"/>
          <p:cNvSpPr>
            <a:spLocks noGrp="1" noChangeArrowheads="1"/>
          </p:cNvSpPr>
          <p:nvPr>
            <p:ph type="body" idx="1"/>
          </p:nvPr>
        </p:nvSpPr>
        <p:spPr/>
        <p:txBody>
          <a:bodyPr/>
          <a:lstStyle/>
          <a:p>
            <a:pPr marL="0" indent="0" eaLnBrk="1" hangingPunct="1">
              <a:buFont typeface="Wingdings" pitchFamily="2" charset="2"/>
              <a:buNone/>
            </a:pPr>
            <a:r>
              <a:rPr lang="en-US" smtClean="0"/>
              <a:t>Requirements development is a critical process within any SDLC, most software defects can be traced to misunderstood or incorrect requirements. </a:t>
            </a:r>
          </a:p>
          <a:p>
            <a:pPr marL="0" indent="0" eaLnBrk="1" hangingPunct="1">
              <a:buFont typeface="Wingdings" pitchFamily="2" charset="2"/>
              <a:buNone/>
            </a:pPr>
            <a:endParaRPr lang="en-US" smtClean="0"/>
          </a:p>
          <a:p>
            <a:pPr marL="0" indent="0" eaLnBrk="1" hangingPunct="1">
              <a:buFont typeface="Wingdings" pitchFamily="2" charset="2"/>
              <a:buNone/>
            </a:pPr>
            <a:r>
              <a:rPr lang="en-US" b="1" smtClean="0"/>
              <a:t>Reference Process (QMS)</a:t>
            </a:r>
            <a:r>
              <a:rPr lang="en-US" smtClean="0"/>
              <a:t> :SDLC</a:t>
            </a:r>
          </a:p>
          <a:p>
            <a:pPr marL="0" indent="0" eaLnBrk="1" hangingPunct="1">
              <a:buFont typeface="Wingdings" pitchFamily="2" charset="2"/>
              <a:buNone/>
            </a:pPr>
            <a:r>
              <a:rPr lang="en-US" b="1" smtClean="0"/>
              <a:t>Key Players\Group</a:t>
            </a:r>
            <a:r>
              <a:rPr lang="en-US" smtClean="0"/>
              <a:t>: Engineering Group members ,Project Managers ,Client.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Requirement Development</a:t>
            </a:r>
          </a:p>
        </p:txBody>
      </p:sp>
      <p:sp>
        <p:nvSpPr>
          <p:cNvPr id="7171" name="Rectangle 3"/>
          <p:cNvSpPr>
            <a:spLocks noChangeArrowheads="1"/>
          </p:cNvSpPr>
          <p:nvPr/>
        </p:nvSpPr>
        <p:spPr bwMode="auto">
          <a:xfrm>
            <a:off x="685800" y="2819400"/>
            <a:ext cx="3048000" cy="914400"/>
          </a:xfrm>
          <a:prstGeom prst="rect">
            <a:avLst/>
          </a:prstGeom>
          <a:solidFill>
            <a:schemeClr val="accent1"/>
          </a:solidFill>
          <a:ln w="9525">
            <a:solidFill>
              <a:schemeClr val="tx1"/>
            </a:solidFill>
            <a:miter lim="800000"/>
            <a:headEnd/>
            <a:tailEnd/>
          </a:ln>
        </p:spPr>
        <p:txBody>
          <a:bodyPr wrap="none" anchor="ctr"/>
          <a:lstStyle/>
          <a:p>
            <a:pPr marL="177800" indent="-177800"/>
            <a:r>
              <a:rPr lang="en-US" sz="1200" b="1"/>
              <a:t>Roles &amp; Responsibilities:</a:t>
            </a:r>
          </a:p>
          <a:p>
            <a:pPr marL="177800" indent="-177800">
              <a:buFontTx/>
              <a:buChar char="•"/>
            </a:pPr>
            <a:r>
              <a:rPr lang="en-US" sz="1200"/>
              <a:t>Project Manager</a:t>
            </a:r>
          </a:p>
          <a:p>
            <a:pPr marL="177800" indent="-177800">
              <a:buFontTx/>
              <a:buChar char="•"/>
            </a:pPr>
            <a:r>
              <a:rPr lang="en-US" sz="1200"/>
              <a:t>Project Lead </a:t>
            </a:r>
          </a:p>
          <a:p>
            <a:pPr marL="177800" indent="-177800">
              <a:buFontTx/>
              <a:buChar char="•"/>
            </a:pPr>
            <a:r>
              <a:rPr lang="en-US" sz="1200"/>
              <a:t>Project Team</a:t>
            </a:r>
          </a:p>
        </p:txBody>
      </p:sp>
      <p:sp>
        <p:nvSpPr>
          <p:cNvPr id="7172" name="AutoShape 4"/>
          <p:cNvSpPr>
            <a:spLocks noChangeArrowheads="1"/>
          </p:cNvSpPr>
          <p:nvPr/>
        </p:nvSpPr>
        <p:spPr bwMode="auto">
          <a:xfrm>
            <a:off x="3276600" y="4343400"/>
            <a:ext cx="2743200" cy="1143000"/>
          </a:xfrm>
          <a:prstGeom prst="flowChartMultidocument">
            <a:avLst/>
          </a:prstGeom>
          <a:solidFill>
            <a:schemeClr val="accent1"/>
          </a:solidFill>
          <a:ln w="9525">
            <a:solidFill>
              <a:schemeClr val="tx1"/>
            </a:solidFill>
            <a:miter lim="800000"/>
            <a:headEnd/>
            <a:tailEnd/>
          </a:ln>
        </p:spPr>
        <p:txBody>
          <a:bodyPr wrap="none" anchor="ctr"/>
          <a:lstStyle/>
          <a:p>
            <a:r>
              <a:rPr lang="en-US" sz="1200" b="1"/>
              <a:t>Output</a:t>
            </a:r>
          </a:p>
          <a:p>
            <a:pPr>
              <a:buFontTx/>
              <a:buChar char="•"/>
            </a:pPr>
            <a:r>
              <a:rPr lang="en-US" sz="1200"/>
              <a:t> SRS</a:t>
            </a:r>
          </a:p>
          <a:p>
            <a:pPr>
              <a:buFontTx/>
              <a:buChar char="•"/>
            </a:pPr>
            <a:r>
              <a:rPr lang="en-US" sz="1200"/>
              <a:t> RTM</a:t>
            </a:r>
          </a:p>
          <a:p>
            <a:endParaRPr lang="en-US" sz="1200"/>
          </a:p>
        </p:txBody>
      </p:sp>
      <p:sp>
        <p:nvSpPr>
          <p:cNvPr id="7173" name="AutoShape 5"/>
          <p:cNvSpPr>
            <a:spLocks noChangeArrowheads="1"/>
          </p:cNvSpPr>
          <p:nvPr/>
        </p:nvSpPr>
        <p:spPr bwMode="auto">
          <a:xfrm>
            <a:off x="3581400" y="1447800"/>
            <a:ext cx="1905000" cy="304800"/>
          </a:xfrm>
          <a:prstGeom prst="flowChartTerminator">
            <a:avLst/>
          </a:prstGeom>
          <a:solidFill>
            <a:schemeClr val="accent1"/>
          </a:solidFill>
          <a:ln w="9525">
            <a:solidFill>
              <a:schemeClr val="tx1"/>
            </a:solidFill>
            <a:miter lim="800000"/>
            <a:headEnd/>
            <a:tailEnd/>
          </a:ln>
        </p:spPr>
        <p:txBody>
          <a:bodyPr wrap="none" anchor="ctr"/>
          <a:lstStyle/>
          <a:p>
            <a:pPr algn="ctr"/>
            <a:r>
              <a:rPr lang="en-US"/>
              <a:t>Start</a:t>
            </a:r>
          </a:p>
        </p:txBody>
      </p:sp>
      <p:sp>
        <p:nvSpPr>
          <p:cNvPr id="7174" name="Line 6"/>
          <p:cNvSpPr>
            <a:spLocks noChangeShapeType="1"/>
          </p:cNvSpPr>
          <p:nvPr/>
        </p:nvSpPr>
        <p:spPr bwMode="auto">
          <a:xfrm>
            <a:off x="4495800" y="2362200"/>
            <a:ext cx="0" cy="304800"/>
          </a:xfrm>
          <a:prstGeom prst="line">
            <a:avLst/>
          </a:prstGeom>
          <a:noFill/>
          <a:ln w="9525">
            <a:solidFill>
              <a:schemeClr val="tx1"/>
            </a:solidFill>
            <a:round/>
            <a:headEnd/>
            <a:tailEnd type="triangle" w="med" len="med"/>
          </a:ln>
        </p:spPr>
        <p:txBody>
          <a:bodyPr/>
          <a:lstStyle/>
          <a:p>
            <a:endParaRPr lang="en-US"/>
          </a:p>
        </p:txBody>
      </p:sp>
      <p:sp>
        <p:nvSpPr>
          <p:cNvPr id="7175" name="Line 7"/>
          <p:cNvSpPr>
            <a:spLocks noChangeShapeType="1"/>
          </p:cNvSpPr>
          <p:nvPr/>
        </p:nvSpPr>
        <p:spPr bwMode="auto">
          <a:xfrm>
            <a:off x="4495800" y="4038600"/>
            <a:ext cx="0" cy="304800"/>
          </a:xfrm>
          <a:prstGeom prst="line">
            <a:avLst/>
          </a:prstGeom>
          <a:noFill/>
          <a:ln w="9525">
            <a:solidFill>
              <a:schemeClr val="tx1"/>
            </a:solidFill>
            <a:round/>
            <a:headEnd/>
            <a:tailEnd type="triangle" w="med" len="med"/>
          </a:ln>
        </p:spPr>
        <p:txBody>
          <a:bodyPr/>
          <a:lstStyle/>
          <a:p>
            <a:endParaRPr lang="en-US"/>
          </a:p>
        </p:txBody>
      </p:sp>
      <p:sp>
        <p:nvSpPr>
          <p:cNvPr id="7176" name="Line 8"/>
          <p:cNvSpPr>
            <a:spLocks noChangeShapeType="1"/>
          </p:cNvSpPr>
          <p:nvPr/>
        </p:nvSpPr>
        <p:spPr bwMode="auto">
          <a:xfrm>
            <a:off x="2286000" y="4038600"/>
            <a:ext cx="4572000" cy="0"/>
          </a:xfrm>
          <a:prstGeom prst="line">
            <a:avLst/>
          </a:prstGeom>
          <a:noFill/>
          <a:ln w="9525">
            <a:solidFill>
              <a:schemeClr val="tx1"/>
            </a:solidFill>
            <a:round/>
            <a:headEnd/>
            <a:tailEnd/>
          </a:ln>
        </p:spPr>
        <p:txBody>
          <a:bodyPr/>
          <a:lstStyle/>
          <a:p>
            <a:endParaRPr lang="en-US"/>
          </a:p>
        </p:txBody>
      </p:sp>
      <p:sp>
        <p:nvSpPr>
          <p:cNvPr id="7177" name="Line 9"/>
          <p:cNvSpPr>
            <a:spLocks noChangeShapeType="1"/>
          </p:cNvSpPr>
          <p:nvPr/>
        </p:nvSpPr>
        <p:spPr bwMode="auto">
          <a:xfrm flipH="1">
            <a:off x="6858000" y="3810000"/>
            <a:ext cx="0" cy="228600"/>
          </a:xfrm>
          <a:prstGeom prst="line">
            <a:avLst/>
          </a:prstGeom>
          <a:noFill/>
          <a:ln w="9525">
            <a:solidFill>
              <a:schemeClr val="tx1"/>
            </a:solidFill>
            <a:round/>
            <a:headEnd/>
            <a:tailEnd type="triangle" w="med" len="med"/>
          </a:ln>
        </p:spPr>
        <p:txBody>
          <a:bodyPr/>
          <a:lstStyle/>
          <a:p>
            <a:endParaRPr lang="en-US"/>
          </a:p>
        </p:txBody>
      </p:sp>
      <p:sp>
        <p:nvSpPr>
          <p:cNvPr id="7178" name="Line 10"/>
          <p:cNvSpPr>
            <a:spLocks noChangeShapeType="1"/>
          </p:cNvSpPr>
          <p:nvPr/>
        </p:nvSpPr>
        <p:spPr bwMode="auto">
          <a:xfrm>
            <a:off x="4572000" y="5410200"/>
            <a:ext cx="0" cy="304800"/>
          </a:xfrm>
          <a:prstGeom prst="line">
            <a:avLst/>
          </a:prstGeom>
          <a:noFill/>
          <a:ln w="9525">
            <a:solidFill>
              <a:schemeClr val="tx1"/>
            </a:solidFill>
            <a:round/>
            <a:headEnd/>
            <a:tailEnd type="triangle" w="med" len="med"/>
          </a:ln>
        </p:spPr>
        <p:txBody>
          <a:bodyPr/>
          <a:lstStyle/>
          <a:p>
            <a:endParaRPr lang="en-US"/>
          </a:p>
        </p:txBody>
      </p:sp>
      <p:sp>
        <p:nvSpPr>
          <p:cNvPr id="7179" name="AutoShape 11"/>
          <p:cNvSpPr>
            <a:spLocks noChangeArrowheads="1"/>
          </p:cNvSpPr>
          <p:nvPr/>
        </p:nvSpPr>
        <p:spPr bwMode="auto">
          <a:xfrm>
            <a:off x="3581400" y="5715000"/>
            <a:ext cx="1905000" cy="457200"/>
          </a:xfrm>
          <a:prstGeom prst="flowChartTerminator">
            <a:avLst/>
          </a:prstGeom>
          <a:solidFill>
            <a:schemeClr val="accent1"/>
          </a:solidFill>
          <a:ln w="9525">
            <a:solidFill>
              <a:schemeClr val="tx1"/>
            </a:solidFill>
            <a:miter lim="800000"/>
            <a:headEnd/>
            <a:tailEnd/>
          </a:ln>
        </p:spPr>
        <p:txBody>
          <a:bodyPr wrap="none" anchor="ctr"/>
          <a:lstStyle/>
          <a:p>
            <a:pPr algn="ctr"/>
            <a:r>
              <a:rPr lang="en-US"/>
              <a:t>Stop</a:t>
            </a:r>
          </a:p>
        </p:txBody>
      </p:sp>
      <p:sp>
        <p:nvSpPr>
          <p:cNvPr id="7180" name="Rectangle 12"/>
          <p:cNvSpPr>
            <a:spLocks noChangeArrowheads="1"/>
          </p:cNvSpPr>
          <p:nvPr/>
        </p:nvSpPr>
        <p:spPr bwMode="auto">
          <a:xfrm>
            <a:off x="2590800" y="1905000"/>
            <a:ext cx="3886200" cy="533400"/>
          </a:xfrm>
          <a:prstGeom prst="rect">
            <a:avLst/>
          </a:prstGeom>
          <a:solidFill>
            <a:schemeClr val="accent1"/>
          </a:solidFill>
          <a:ln w="9525">
            <a:solidFill>
              <a:schemeClr val="tx1"/>
            </a:solidFill>
            <a:miter lim="800000"/>
            <a:headEnd/>
            <a:tailEnd/>
          </a:ln>
        </p:spPr>
        <p:txBody>
          <a:bodyPr wrap="none" anchor="ctr"/>
          <a:lstStyle/>
          <a:p>
            <a:r>
              <a:rPr lang="en-US" sz="1000" b="1"/>
              <a:t>Entry Criteria :</a:t>
            </a:r>
          </a:p>
          <a:p>
            <a:r>
              <a:rPr lang="en-US" sz="1000" b="1"/>
              <a:t>1. Initiative from Management</a:t>
            </a:r>
          </a:p>
          <a:p>
            <a:r>
              <a:rPr lang="en-US" sz="1000" b="1"/>
              <a:t>2. Project Kick off meeting\ PIN</a:t>
            </a:r>
          </a:p>
        </p:txBody>
      </p:sp>
      <p:sp>
        <p:nvSpPr>
          <p:cNvPr id="7181" name="Line 13"/>
          <p:cNvSpPr>
            <a:spLocks noChangeShapeType="1"/>
          </p:cNvSpPr>
          <p:nvPr/>
        </p:nvSpPr>
        <p:spPr bwMode="auto">
          <a:xfrm>
            <a:off x="4495800" y="1752600"/>
            <a:ext cx="0" cy="152400"/>
          </a:xfrm>
          <a:prstGeom prst="line">
            <a:avLst/>
          </a:prstGeom>
          <a:noFill/>
          <a:ln w="9525">
            <a:solidFill>
              <a:schemeClr val="tx1"/>
            </a:solidFill>
            <a:round/>
            <a:headEnd/>
            <a:tailEnd type="triangle" w="med" len="med"/>
          </a:ln>
        </p:spPr>
        <p:txBody>
          <a:bodyPr/>
          <a:lstStyle/>
          <a:p>
            <a:endParaRPr lang="en-US"/>
          </a:p>
        </p:txBody>
      </p:sp>
      <p:sp>
        <p:nvSpPr>
          <p:cNvPr id="7182" name="Rectangle 14"/>
          <p:cNvSpPr>
            <a:spLocks noChangeArrowheads="1"/>
          </p:cNvSpPr>
          <p:nvPr/>
        </p:nvSpPr>
        <p:spPr bwMode="auto">
          <a:xfrm>
            <a:off x="5181600" y="2895600"/>
            <a:ext cx="3048000" cy="914400"/>
          </a:xfrm>
          <a:prstGeom prst="rect">
            <a:avLst/>
          </a:prstGeom>
          <a:solidFill>
            <a:schemeClr val="accent1"/>
          </a:solidFill>
          <a:ln w="9525">
            <a:solidFill>
              <a:schemeClr val="tx1"/>
            </a:solidFill>
            <a:miter lim="800000"/>
            <a:headEnd/>
            <a:tailEnd/>
          </a:ln>
        </p:spPr>
        <p:txBody>
          <a:bodyPr wrap="none" anchor="ctr"/>
          <a:lstStyle/>
          <a:p>
            <a:r>
              <a:rPr lang="en-US" sz="1200" b="1"/>
              <a:t>Tasks</a:t>
            </a:r>
          </a:p>
          <a:p>
            <a:pPr>
              <a:buFontTx/>
              <a:buChar char="•"/>
            </a:pPr>
            <a:r>
              <a:rPr lang="en-US" sz="1200"/>
              <a:t> Identify the customer's need</a:t>
            </a:r>
          </a:p>
          <a:p>
            <a:pPr>
              <a:buFontTx/>
              <a:buChar char="•"/>
            </a:pPr>
            <a:r>
              <a:rPr lang="en-US" sz="1200"/>
              <a:t> Evaluate the system concept for feasibility</a:t>
            </a:r>
          </a:p>
          <a:p>
            <a:pPr>
              <a:buFontTx/>
              <a:buChar char="•"/>
            </a:pPr>
            <a:r>
              <a:rPr lang="en-US" sz="1200"/>
              <a:t> Perform economic and technical analysis</a:t>
            </a:r>
          </a:p>
          <a:p>
            <a:pPr>
              <a:buFontTx/>
              <a:buChar char="•"/>
            </a:pPr>
            <a:r>
              <a:rPr lang="en-US" sz="1200"/>
              <a:t> Create a project system definition</a:t>
            </a:r>
            <a:endParaRPr lang="en-US"/>
          </a:p>
        </p:txBody>
      </p:sp>
      <p:sp>
        <p:nvSpPr>
          <p:cNvPr id="7183" name="Line 15"/>
          <p:cNvSpPr>
            <a:spLocks noChangeShapeType="1"/>
          </p:cNvSpPr>
          <p:nvPr/>
        </p:nvSpPr>
        <p:spPr bwMode="auto">
          <a:xfrm>
            <a:off x="2286000" y="2667000"/>
            <a:ext cx="4648200" cy="0"/>
          </a:xfrm>
          <a:prstGeom prst="line">
            <a:avLst/>
          </a:prstGeom>
          <a:noFill/>
          <a:ln w="9525">
            <a:solidFill>
              <a:schemeClr val="tx1"/>
            </a:solidFill>
            <a:round/>
            <a:headEnd/>
            <a:tailEnd/>
          </a:ln>
        </p:spPr>
        <p:txBody>
          <a:bodyPr/>
          <a:lstStyle/>
          <a:p>
            <a:endParaRPr lang="en-US"/>
          </a:p>
        </p:txBody>
      </p:sp>
      <p:sp>
        <p:nvSpPr>
          <p:cNvPr id="7184" name="Line 16"/>
          <p:cNvSpPr>
            <a:spLocks noChangeShapeType="1"/>
          </p:cNvSpPr>
          <p:nvPr/>
        </p:nvSpPr>
        <p:spPr bwMode="auto">
          <a:xfrm flipH="1">
            <a:off x="2286000" y="3733800"/>
            <a:ext cx="0" cy="304800"/>
          </a:xfrm>
          <a:prstGeom prst="line">
            <a:avLst/>
          </a:prstGeom>
          <a:noFill/>
          <a:ln w="9525">
            <a:solidFill>
              <a:schemeClr val="tx1"/>
            </a:solidFill>
            <a:round/>
            <a:headEnd/>
            <a:tailEnd type="triangle" w="med" len="med"/>
          </a:ln>
        </p:spPr>
        <p:txBody>
          <a:bodyPr/>
          <a:lstStyle/>
          <a:p>
            <a:endParaRPr lang="en-US"/>
          </a:p>
        </p:txBody>
      </p:sp>
      <p:sp>
        <p:nvSpPr>
          <p:cNvPr id="7185" name="Line 17"/>
          <p:cNvSpPr>
            <a:spLocks noChangeShapeType="1"/>
          </p:cNvSpPr>
          <p:nvPr/>
        </p:nvSpPr>
        <p:spPr bwMode="auto">
          <a:xfrm>
            <a:off x="2286000" y="2667000"/>
            <a:ext cx="0" cy="152400"/>
          </a:xfrm>
          <a:prstGeom prst="line">
            <a:avLst/>
          </a:prstGeom>
          <a:noFill/>
          <a:ln w="9525">
            <a:solidFill>
              <a:schemeClr val="tx1"/>
            </a:solidFill>
            <a:round/>
            <a:headEnd/>
            <a:tailEnd type="triangle" w="med" len="med"/>
          </a:ln>
        </p:spPr>
        <p:txBody>
          <a:bodyPr/>
          <a:lstStyle/>
          <a:p>
            <a:endParaRPr lang="en-US"/>
          </a:p>
        </p:txBody>
      </p:sp>
      <p:sp>
        <p:nvSpPr>
          <p:cNvPr id="7186" name="Line 18"/>
          <p:cNvSpPr>
            <a:spLocks noChangeShapeType="1"/>
          </p:cNvSpPr>
          <p:nvPr/>
        </p:nvSpPr>
        <p:spPr bwMode="auto">
          <a:xfrm>
            <a:off x="6934200" y="2667000"/>
            <a:ext cx="0" cy="2286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Technical Solution</a:t>
            </a:r>
          </a:p>
        </p:txBody>
      </p:sp>
      <p:sp>
        <p:nvSpPr>
          <p:cNvPr id="8195"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400" smtClean="0"/>
              <a:t>The purpose of Technical Solution (TS) is to design, develop, and implement solutions to requirements. Solutions, designs, and implementations encompass products, product components, and product-related lifecycle processes either singly or in combination as appropriate.</a:t>
            </a:r>
          </a:p>
          <a:p>
            <a:pPr marL="0" indent="0" eaLnBrk="1" hangingPunct="1">
              <a:lnSpc>
                <a:spcPct val="90000"/>
              </a:lnSpc>
              <a:buFont typeface="Wingdings" pitchFamily="2" charset="2"/>
              <a:buNone/>
            </a:pPr>
            <a:endParaRPr lang="en-US" sz="2400" smtClean="0"/>
          </a:p>
          <a:p>
            <a:pPr marL="0" indent="0" eaLnBrk="1" hangingPunct="1">
              <a:lnSpc>
                <a:spcPct val="90000"/>
              </a:lnSpc>
              <a:buFont typeface="Wingdings" pitchFamily="2" charset="2"/>
              <a:buNone/>
            </a:pPr>
            <a:endParaRPr lang="en-US" sz="2400" smtClean="0"/>
          </a:p>
          <a:p>
            <a:pPr marL="0" indent="0" eaLnBrk="1" hangingPunct="1">
              <a:lnSpc>
                <a:spcPct val="90000"/>
              </a:lnSpc>
              <a:buFont typeface="Wingdings" pitchFamily="2" charset="2"/>
              <a:buNone/>
            </a:pPr>
            <a:r>
              <a:rPr lang="en-US" sz="2400" b="1" smtClean="0"/>
              <a:t>Reference Process (QMS)</a:t>
            </a:r>
            <a:r>
              <a:rPr lang="en-US" sz="2400" smtClean="0"/>
              <a:t> :SDLC</a:t>
            </a:r>
          </a:p>
          <a:p>
            <a:pPr marL="0" indent="0" eaLnBrk="1" hangingPunct="1">
              <a:lnSpc>
                <a:spcPct val="90000"/>
              </a:lnSpc>
              <a:buFont typeface="Wingdings" pitchFamily="2" charset="2"/>
              <a:buNone/>
            </a:pPr>
            <a:r>
              <a:rPr lang="en-US" sz="2400" b="1" smtClean="0"/>
              <a:t>Key Players\Group</a:t>
            </a:r>
            <a:r>
              <a:rPr lang="en-US" sz="2400" smtClean="0"/>
              <a:t>: Engineering Group members.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Design</a:t>
            </a:r>
          </a:p>
        </p:txBody>
      </p:sp>
      <p:sp>
        <p:nvSpPr>
          <p:cNvPr id="9219"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800" b="1" smtClean="0"/>
              <a:t>Select Product Component Solutions</a:t>
            </a:r>
          </a:p>
          <a:p>
            <a:pPr lvl="1" eaLnBrk="1" hangingPunct="1">
              <a:lnSpc>
                <a:spcPct val="90000"/>
              </a:lnSpc>
            </a:pPr>
            <a:r>
              <a:rPr lang="en-US" sz="2400" smtClean="0"/>
              <a:t>Develop Alternative Solutions and Selection Criteria </a:t>
            </a:r>
          </a:p>
          <a:p>
            <a:pPr lvl="1" eaLnBrk="1" hangingPunct="1">
              <a:lnSpc>
                <a:spcPct val="90000"/>
              </a:lnSpc>
            </a:pPr>
            <a:r>
              <a:rPr lang="en-US" sz="2400" smtClean="0"/>
              <a:t>Select Product Component Solutions</a:t>
            </a:r>
          </a:p>
          <a:p>
            <a:pPr lvl="1" eaLnBrk="1" hangingPunct="1">
              <a:lnSpc>
                <a:spcPct val="90000"/>
              </a:lnSpc>
              <a:buFont typeface="Wingdings" pitchFamily="2" charset="2"/>
              <a:buNone/>
            </a:pPr>
            <a:endParaRPr lang="en-US" sz="2400" smtClean="0"/>
          </a:p>
          <a:p>
            <a:pPr marL="0" indent="0" eaLnBrk="1" hangingPunct="1">
              <a:lnSpc>
                <a:spcPct val="90000"/>
              </a:lnSpc>
              <a:buFont typeface="Wingdings" pitchFamily="2" charset="2"/>
              <a:buNone/>
            </a:pPr>
            <a:r>
              <a:rPr lang="en-US" sz="2800" b="1" smtClean="0"/>
              <a:t>Develop the Design</a:t>
            </a:r>
          </a:p>
          <a:p>
            <a:pPr lvl="1" eaLnBrk="1" hangingPunct="1">
              <a:lnSpc>
                <a:spcPct val="90000"/>
              </a:lnSpc>
            </a:pPr>
            <a:r>
              <a:rPr lang="en-US" sz="2400" smtClean="0"/>
              <a:t>Design the Product or Product Component</a:t>
            </a:r>
          </a:p>
          <a:p>
            <a:pPr lvl="1" eaLnBrk="1" hangingPunct="1">
              <a:lnSpc>
                <a:spcPct val="90000"/>
              </a:lnSpc>
            </a:pPr>
            <a:r>
              <a:rPr lang="en-US" sz="2400" smtClean="0"/>
              <a:t>Establish a Technical Data Package</a:t>
            </a:r>
          </a:p>
          <a:p>
            <a:pPr lvl="1" eaLnBrk="1" hangingPunct="1">
              <a:lnSpc>
                <a:spcPct val="90000"/>
              </a:lnSpc>
            </a:pPr>
            <a:r>
              <a:rPr lang="en-US" sz="2400" smtClean="0"/>
              <a:t>Design Interfaces Using Criteria </a:t>
            </a:r>
          </a:p>
          <a:p>
            <a:pPr lvl="1" eaLnBrk="1" hangingPunct="1">
              <a:lnSpc>
                <a:spcPct val="90000"/>
              </a:lnSpc>
            </a:pPr>
            <a:r>
              <a:rPr lang="en-US" sz="2400" smtClean="0"/>
              <a:t>Perform Make, Buy, or Reuse Analyses</a:t>
            </a:r>
          </a:p>
          <a:p>
            <a:pPr marL="0" indent="0" eaLnBrk="1" hangingPunct="1">
              <a:lnSpc>
                <a:spcPct val="90000"/>
              </a:lnSpc>
              <a:buFont typeface="Wingdings" pitchFamily="2" charset="2"/>
              <a:buNone/>
            </a:pPr>
            <a:r>
              <a:rPr lang="en-US" sz="2800" smtClean="0"/>
              <a:t>Artifacts: Software Design Document</a:t>
            </a:r>
          </a:p>
          <a:p>
            <a:pPr lvl="1" eaLnBrk="1" hangingPunct="1">
              <a:lnSpc>
                <a:spcPct val="90000"/>
              </a:lnSpc>
              <a:buFont typeface="Wingdings" pitchFamily="2" charset="2"/>
              <a:buNone/>
            </a:pPr>
            <a:endParaRPr lang="en-US"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Development</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en-US" b="1" smtClean="0"/>
              <a:t>Implement the Product Design </a:t>
            </a:r>
          </a:p>
          <a:p>
            <a:pPr lvl="1" eaLnBrk="1" hangingPunct="1"/>
            <a:r>
              <a:rPr lang="en-US" smtClean="0"/>
              <a:t>Implement the Design</a:t>
            </a:r>
          </a:p>
          <a:p>
            <a:pPr lvl="1" eaLnBrk="1" hangingPunct="1"/>
            <a:r>
              <a:rPr lang="en-US" smtClean="0"/>
              <a:t>Develop Product Support Documentation</a:t>
            </a:r>
          </a:p>
          <a:p>
            <a:pPr eaLnBrk="1" hangingPunct="1">
              <a:buFont typeface="Wingdings" pitchFamily="2" charset="2"/>
              <a:buNone/>
            </a:pPr>
            <a:endParaRPr lang="en-US" smtClean="0"/>
          </a:p>
          <a:p>
            <a:pPr eaLnBrk="1" hangingPunct="1">
              <a:buFont typeface="Wingdings" pitchFamily="2" charset="2"/>
              <a:buNone/>
            </a:pPr>
            <a:r>
              <a:rPr lang="en-US" smtClean="0"/>
              <a:t>Artifacts: RTM ,Code Review Document ,User Manual </a:t>
            </a:r>
          </a:p>
          <a:p>
            <a:pPr eaLnBrk="1" hangingPunct="1">
              <a:buFont typeface="Wingdings" pitchFamily="2" charset="2"/>
              <a:buNone/>
            </a:pPr>
            <a:endParaRPr lang="en-US" smtClean="0"/>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Additional Practices for TS</a:t>
            </a:r>
          </a:p>
        </p:txBody>
      </p:sp>
      <p:sp>
        <p:nvSpPr>
          <p:cNvPr id="11267" name="Rectangle 3"/>
          <p:cNvSpPr>
            <a:spLocks noGrp="1" noChangeArrowheads="1"/>
          </p:cNvSpPr>
          <p:nvPr>
            <p:ph type="body" idx="1"/>
          </p:nvPr>
        </p:nvSpPr>
        <p:spPr/>
        <p:txBody>
          <a:bodyPr/>
          <a:lstStyle/>
          <a:p>
            <a:pPr marL="0" indent="0" eaLnBrk="1" hangingPunct="1">
              <a:lnSpc>
                <a:spcPct val="80000"/>
              </a:lnSpc>
              <a:buFont typeface="Wingdings" pitchFamily="2" charset="2"/>
              <a:buNone/>
            </a:pPr>
            <a:r>
              <a:rPr lang="en-US" sz="1600" b="1" smtClean="0"/>
              <a:t>Subpractice 1</a:t>
            </a:r>
            <a:r>
              <a:rPr lang="en-US" sz="1600" smtClean="0"/>
              <a:t>: Review the requirements, design, product, and test results to ensure that issues affecting the installation, operation, and maintenance documentation are identified and resolved. </a:t>
            </a:r>
            <a:br>
              <a:rPr lang="en-US" sz="1600" smtClean="0"/>
            </a:br>
            <a:r>
              <a:rPr lang="en-US" sz="1600" smtClean="0"/>
              <a:t/>
            </a:r>
            <a:br>
              <a:rPr lang="en-US" sz="1600" smtClean="0"/>
            </a:br>
            <a:r>
              <a:rPr lang="en-US" sz="1600" b="1" smtClean="0"/>
              <a:t>Subpractice 2</a:t>
            </a:r>
            <a:r>
              <a:rPr lang="en-US" sz="1600" smtClean="0"/>
              <a:t>: Use effective methods to develop the installation, operation, and maintenance documentation. </a:t>
            </a:r>
            <a:br>
              <a:rPr lang="en-US" sz="1600" smtClean="0"/>
            </a:br>
            <a:r>
              <a:rPr lang="en-US" sz="1600" smtClean="0"/>
              <a:t/>
            </a:r>
            <a:br>
              <a:rPr lang="en-US" sz="1600" smtClean="0"/>
            </a:br>
            <a:r>
              <a:rPr lang="en-US" sz="1600" b="1" smtClean="0"/>
              <a:t>Subpractice 3:</a:t>
            </a:r>
            <a:r>
              <a:rPr lang="en-US" sz="1600" smtClean="0"/>
              <a:t> Adhere to the applicable documentation standards. </a:t>
            </a:r>
            <a:br>
              <a:rPr lang="en-US" sz="1600" smtClean="0"/>
            </a:br>
            <a:r>
              <a:rPr lang="en-US" sz="1600" smtClean="0"/>
              <a:t/>
            </a:r>
            <a:br>
              <a:rPr lang="en-US" sz="1600" smtClean="0"/>
            </a:br>
            <a:r>
              <a:rPr lang="en-US" sz="1600" b="1" smtClean="0"/>
              <a:t>Subpractice 4:</a:t>
            </a:r>
            <a:r>
              <a:rPr lang="en-US" sz="1600" smtClean="0"/>
              <a:t> Develop preliminary versions of the installation, operation, and maintenance documentation in early phases of the project lifecycle for review by the relevant stakeholders. </a:t>
            </a:r>
            <a:br>
              <a:rPr lang="en-US" sz="1600" smtClean="0"/>
            </a:br>
            <a:r>
              <a:rPr lang="en-US" sz="1600" smtClean="0"/>
              <a:t/>
            </a:r>
            <a:br>
              <a:rPr lang="en-US" sz="1600" smtClean="0"/>
            </a:br>
            <a:r>
              <a:rPr lang="en-US" sz="1600" b="1" smtClean="0"/>
              <a:t>Subpractice 5:</a:t>
            </a:r>
            <a:r>
              <a:rPr lang="en-US" sz="1600" smtClean="0"/>
              <a:t> Conduct peer reviews of the installation, operation, and maintenance documentation. </a:t>
            </a:r>
            <a:br>
              <a:rPr lang="en-US" sz="1600" smtClean="0"/>
            </a:br>
            <a:r>
              <a:rPr lang="en-US" sz="1600" smtClean="0"/>
              <a:t/>
            </a:r>
            <a:br>
              <a:rPr lang="en-US" sz="1600" smtClean="0"/>
            </a:br>
            <a:r>
              <a:rPr lang="en-US" sz="1600" smtClean="0"/>
              <a:t>Refer to the Verification process area for more information about conducting peer reviews. </a:t>
            </a:r>
            <a:br>
              <a:rPr lang="en-US" sz="1600" smtClean="0"/>
            </a:br>
            <a:r>
              <a:rPr lang="en-US" sz="1600" smtClean="0"/>
              <a:t/>
            </a:r>
            <a:br>
              <a:rPr lang="en-US" sz="1600" smtClean="0"/>
            </a:br>
            <a:r>
              <a:rPr lang="en-US" sz="1600" b="1" smtClean="0"/>
              <a:t>Subpractice 6:</a:t>
            </a:r>
            <a:r>
              <a:rPr lang="en-US" sz="1600" smtClean="0"/>
              <a:t> Revise the installation, operation, and maintenance documentation as necessary.</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446</TotalTime>
  <Words>1374</Words>
  <Application>Microsoft Office PowerPoint</Application>
  <PresentationFormat>On-screen Show (4:3)</PresentationFormat>
  <Paragraphs>265</Paragraphs>
  <Slides>30</Slides>
  <Notes>1</Notes>
  <HiddenSlides>3</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Radial</vt:lpstr>
      <vt:lpstr>Engineering Processes</vt:lpstr>
      <vt:lpstr>QMS Overview ~NST </vt:lpstr>
      <vt:lpstr>Structure of QMS</vt:lpstr>
      <vt:lpstr>Requirement Development</vt:lpstr>
      <vt:lpstr>Requirement Development</vt:lpstr>
      <vt:lpstr>Technical Solution</vt:lpstr>
      <vt:lpstr>Design</vt:lpstr>
      <vt:lpstr>Development</vt:lpstr>
      <vt:lpstr>Additional Practices for TS</vt:lpstr>
      <vt:lpstr>Product Integration</vt:lpstr>
      <vt:lpstr>Product Integration Step by Step</vt:lpstr>
      <vt:lpstr>Product Integration Step by Step</vt:lpstr>
      <vt:lpstr>Verification</vt:lpstr>
      <vt:lpstr>Verification Step by Step</vt:lpstr>
      <vt:lpstr>Validation Step by Step</vt:lpstr>
      <vt:lpstr>Validation</vt:lpstr>
      <vt:lpstr>DAR</vt:lpstr>
      <vt:lpstr>DAR Process </vt:lpstr>
      <vt:lpstr>Slide 19</vt:lpstr>
      <vt:lpstr>Requirement Analysis</vt:lpstr>
      <vt:lpstr>Software Design </vt:lpstr>
      <vt:lpstr>Development</vt:lpstr>
      <vt:lpstr>Unit Testing </vt:lpstr>
      <vt:lpstr>Module/Integration Testing</vt:lpstr>
      <vt:lpstr>System Testing</vt:lpstr>
      <vt:lpstr> Acceptance Testing</vt:lpstr>
      <vt:lpstr>Implementation </vt:lpstr>
      <vt:lpstr>Post Production Support and Maintenance</vt:lpstr>
      <vt:lpstr>References</vt:lpstr>
      <vt:lpstr>Conclusion</vt:lpstr>
    </vt:vector>
  </TitlesOfParts>
  <Company>SVAM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Processes</dc:title>
  <dc:creator>abhishek.rautela</dc:creator>
  <cp:lastModifiedBy>nkumari</cp:lastModifiedBy>
  <cp:revision>26</cp:revision>
  <dcterms:created xsi:type="dcterms:W3CDTF">2009-08-05T12:18:41Z</dcterms:created>
  <dcterms:modified xsi:type="dcterms:W3CDTF">2015-12-23T15:59:06Z</dcterms:modified>
</cp:coreProperties>
</file>